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imo" panose="020B0604020202020204" charset="0"/>
      <p:regular r:id="rId29"/>
    </p:embeddedFont>
    <p:embeddedFont>
      <p:font typeface="Bernoru Expanded" panose="020B0604020202020204" charset="0"/>
      <p:regular r:id="rId30"/>
    </p:embeddedFont>
    <p:embeddedFont>
      <p:font typeface="Calibri" panose="020F0502020204030204" pitchFamily="34" charset="0"/>
      <p:regular r:id="rId31"/>
      <p:bold r:id="rId32"/>
      <p:italic r:id="rId33"/>
      <p:boldItalic r:id="rId34"/>
    </p:embeddedFont>
    <p:embeddedFont>
      <p:font typeface="Open Sans Extra Bold" panose="020B0604020202020204" charset="0"/>
      <p:regular r:id="rId35"/>
    </p:embeddedFont>
    <p:embeddedFont>
      <p:font typeface="Open Sans Light" panose="020B0306030504020204" pitchFamily="34" charset="0"/>
      <p:regular r:id="rId36"/>
      <p:italic r:id="rId37"/>
    </p:embeddedFont>
    <p:embeddedFont>
      <p:font typeface="Open Sauce" panose="020B0604020202020204" charset="0"/>
      <p:regular r:id="rId38"/>
    </p:embeddedFont>
    <p:embeddedFont>
      <p:font typeface="Open Sauce Bold" panose="020B0604020202020204" charset="0"/>
      <p:regular r:id="rId39"/>
    </p:embeddedFont>
    <p:embeddedFont>
      <p:font typeface="Open Sauce SemiBold" panose="020B0604020202020204" charset="0"/>
      <p:regular r:id="rId40"/>
    </p:embeddedFont>
    <p:embeddedFont>
      <p:font typeface="Open Sauce SemiBold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4468213"/>
            <a:ext cx="3130363" cy="0"/>
          </a:xfrm>
          <a:prstGeom prst="line">
            <a:avLst/>
          </a:prstGeom>
          <a:ln w="228600" cap="flat">
            <a:solidFill>
              <a:srgbClr val="FF3A21"/>
            </a:solidFill>
            <a:prstDash val="solid"/>
            <a:headEnd type="none" w="sm" len="sm"/>
            <a:tailEnd type="none" w="sm" len="sm"/>
          </a:ln>
        </p:spPr>
      </p:sp>
      <p:pic>
        <p:nvPicPr>
          <p:cNvPr id="3" name="Picture 3"/>
          <p:cNvPicPr>
            <a:picLocks noChangeAspect="1"/>
          </p:cNvPicPr>
          <p:nvPr/>
        </p:nvPicPr>
        <p:blipFill>
          <a:blip r:embed="rId2"/>
          <a:srcRect t="35238" b="35238"/>
          <a:stretch>
            <a:fillRect/>
          </a:stretch>
        </p:blipFill>
        <p:spPr>
          <a:xfrm>
            <a:off x="1028700" y="5143500"/>
            <a:ext cx="16230600" cy="3198396"/>
          </a:xfrm>
          <a:prstGeom prst="rect">
            <a:avLst/>
          </a:prstGeom>
        </p:spPr>
      </p:pic>
      <p:sp>
        <p:nvSpPr>
          <p:cNvPr id="4" name="AutoShape 4"/>
          <p:cNvSpPr/>
          <p:nvPr/>
        </p:nvSpPr>
        <p:spPr>
          <a:xfrm>
            <a:off x="1028700" y="9003342"/>
            <a:ext cx="16230600" cy="0"/>
          </a:xfrm>
          <a:prstGeom prst="line">
            <a:avLst/>
          </a:prstGeom>
          <a:ln w="19050" cap="flat">
            <a:solidFill>
              <a:srgbClr val="FF5F24"/>
            </a:solidFill>
            <a:prstDash val="solid"/>
            <a:headEnd type="none" w="sm" len="sm"/>
            <a:tailEnd type="none" w="sm" len="sm"/>
          </a:ln>
        </p:spPr>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9159577"/>
            <a:ext cx="406022" cy="406022"/>
          </a:xfrm>
          <a:prstGeom prst="rect">
            <a:avLst/>
          </a:prstGeom>
        </p:spPr>
      </p:pic>
      <p:sp>
        <p:nvSpPr>
          <p:cNvPr id="6" name="TextBox 6"/>
          <p:cNvSpPr txBox="1"/>
          <p:nvPr/>
        </p:nvSpPr>
        <p:spPr>
          <a:xfrm>
            <a:off x="1028700" y="1251162"/>
            <a:ext cx="16230600" cy="2897505"/>
          </a:xfrm>
          <a:prstGeom prst="rect">
            <a:avLst/>
          </a:prstGeom>
        </p:spPr>
        <p:txBody>
          <a:bodyPr lIns="0" tIns="0" rIns="0" bIns="0" rtlCol="0" anchor="t">
            <a:spAutoFit/>
          </a:bodyPr>
          <a:lstStyle/>
          <a:p>
            <a:pPr>
              <a:lnSpc>
                <a:spcPts val="7560"/>
              </a:lnSpc>
            </a:pPr>
            <a:r>
              <a:rPr lang="en-US" sz="7000" spc="-328">
                <a:solidFill>
                  <a:srgbClr val="FF3A21"/>
                </a:solidFill>
                <a:latin typeface="Bernoru Expanded"/>
              </a:rPr>
              <a:t>MASS SHOOTINGS IN UNITED STATES (2018-2022) ANALYTICS </a:t>
            </a:r>
          </a:p>
        </p:txBody>
      </p:sp>
      <p:sp>
        <p:nvSpPr>
          <p:cNvPr id="7" name="TextBox 7"/>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Bold"/>
              </a:rPr>
              <a:t>Project 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552306" y="1028700"/>
            <a:ext cx="1216672" cy="1086030"/>
          </a:xfrm>
          <a:prstGeom prst="rect">
            <a:avLst/>
          </a:prstGeom>
          <a:solidFill>
            <a:srgbClr val="FF3A21"/>
          </a:solidFill>
        </p:spPr>
      </p:sp>
      <p:sp>
        <p:nvSpPr>
          <p:cNvPr id="3" name="AutoShape 3"/>
          <p:cNvSpPr/>
          <p:nvPr/>
        </p:nvSpPr>
        <p:spPr>
          <a:xfrm>
            <a:off x="-552306" y="1028700"/>
            <a:ext cx="1216672" cy="1086030"/>
          </a:xfrm>
          <a:prstGeom prst="rect">
            <a:avLst/>
          </a:prstGeom>
          <a:solidFill>
            <a:srgbClr val="FF3A21"/>
          </a:solidFill>
        </p:spPr>
      </p:sp>
      <p:sp>
        <p:nvSpPr>
          <p:cNvPr id="4" name="AutoShape 4"/>
          <p:cNvSpPr/>
          <p:nvPr/>
        </p:nvSpPr>
        <p:spPr>
          <a:xfrm rot="-5400000">
            <a:off x="1216804" y="4086455"/>
            <a:ext cx="2095040" cy="0"/>
          </a:xfrm>
          <a:prstGeom prst="line">
            <a:avLst/>
          </a:prstGeom>
          <a:ln w="19050" cap="flat">
            <a:solidFill>
              <a:srgbClr val="FF3A21"/>
            </a:solidFill>
            <a:prstDash val="solid"/>
            <a:headEnd type="none" w="sm" len="sm"/>
            <a:tailEnd type="none" w="sm" len="sm"/>
          </a:ln>
        </p:spPr>
      </p:sp>
      <p:sp>
        <p:nvSpPr>
          <p:cNvPr id="5" name="AutoShape 5"/>
          <p:cNvSpPr/>
          <p:nvPr/>
        </p:nvSpPr>
        <p:spPr>
          <a:xfrm rot="-5400000">
            <a:off x="1216804" y="7019282"/>
            <a:ext cx="2095040" cy="0"/>
          </a:xfrm>
          <a:prstGeom prst="line">
            <a:avLst/>
          </a:prstGeom>
          <a:ln w="19050" cap="flat">
            <a:solidFill>
              <a:srgbClr val="FF3A21"/>
            </a:solidFill>
            <a:prstDash val="solid"/>
            <a:headEnd type="none" w="sm" len="sm"/>
            <a:tailEnd type="none" w="sm" len="sm"/>
          </a:ln>
        </p:spPr>
      </p:sp>
      <p:sp>
        <p:nvSpPr>
          <p:cNvPr id="6" name="AutoShape 6"/>
          <p:cNvSpPr/>
          <p:nvPr/>
        </p:nvSpPr>
        <p:spPr>
          <a:xfrm rot="-5400000">
            <a:off x="6903073" y="4086455"/>
            <a:ext cx="2095040" cy="0"/>
          </a:xfrm>
          <a:prstGeom prst="line">
            <a:avLst/>
          </a:prstGeom>
          <a:ln w="19050" cap="flat">
            <a:solidFill>
              <a:srgbClr val="FF3A21"/>
            </a:solidFill>
            <a:prstDash val="solid"/>
            <a:headEnd type="none" w="sm" len="sm"/>
            <a:tailEnd type="none" w="sm" len="sm"/>
          </a:ln>
        </p:spPr>
      </p:sp>
      <p:sp>
        <p:nvSpPr>
          <p:cNvPr id="7" name="AutoShape 7"/>
          <p:cNvSpPr/>
          <p:nvPr/>
        </p:nvSpPr>
        <p:spPr>
          <a:xfrm rot="-5400000">
            <a:off x="6903073" y="7019282"/>
            <a:ext cx="2095040" cy="0"/>
          </a:xfrm>
          <a:prstGeom prst="line">
            <a:avLst/>
          </a:prstGeom>
          <a:ln w="19050" cap="flat">
            <a:solidFill>
              <a:srgbClr val="FF3A21"/>
            </a:solidFill>
            <a:prstDash val="solid"/>
            <a:headEnd type="none" w="sm" len="sm"/>
            <a:tailEnd type="none" w="sm" len="sm"/>
          </a:ln>
        </p:spPr>
      </p:sp>
      <p:sp>
        <p:nvSpPr>
          <p:cNvPr id="8" name="AutoShape 8"/>
          <p:cNvSpPr/>
          <p:nvPr/>
        </p:nvSpPr>
        <p:spPr>
          <a:xfrm rot="-5400000">
            <a:off x="12589341" y="4086455"/>
            <a:ext cx="2095040" cy="0"/>
          </a:xfrm>
          <a:prstGeom prst="line">
            <a:avLst/>
          </a:prstGeom>
          <a:ln w="19050" cap="flat">
            <a:solidFill>
              <a:srgbClr val="FF3A21"/>
            </a:solidFill>
            <a:prstDash val="solid"/>
            <a:headEnd type="none" w="sm" len="sm"/>
            <a:tailEnd type="none" w="sm" len="sm"/>
          </a:ln>
        </p:spPr>
      </p:sp>
      <p:sp>
        <p:nvSpPr>
          <p:cNvPr id="9" name="AutoShape 9"/>
          <p:cNvSpPr/>
          <p:nvPr/>
        </p:nvSpPr>
        <p:spPr>
          <a:xfrm>
            <a:off x="1028700" y="8945615"/>
            <a:ext cx="16230600" cy="0"/>
          </a:xfrm>
          <a:prstGeom prst="line">
            <a:avLst/>
          </a:prstGeom>
          <a:ln w="19050" cap="flat">
            <a:solidFill>
              <a:srgbClr val="FF3A21"/>
            </a:solidFill>
            <a:prstDash val="solid"/>
            <a:headEnd type="none" w="sm" len="sm"/>
            <a:tailEnd type="none" w="sm" len="sm"/>
          </a:ln>
        </p:spPr>
      </p:sp>
      <p:sp>
        <p:nvSpPr>
          <p:cNvPr id="10" name="TextBox 10"/>
          <p:cNvSpPr txBox="1"/>
          <p:nvPr/>
        </p:nvSpPr>
        <p:spPr>
          <a:xfrm>
            <a:off x="1028700" y="1184048"/>
            <a:ext cx="16230600" cy="918210"/>
          </a:xfrm>
          <a:prstGeom prst="rect">
            <a:avLst/>
          </a:prstGeom>
        </p:spPr>
        <p:txBody>
          <a:bodyPr lIns="0" tIns="0" rIns="0" bIns="0" rtlCol="0" anchor="t">
            <a:spAutoFit/>
          </a:bodyPr>
          <a:lstStyle/>
          <a:p>
            <a:pPr>
              <a:lnSpc>
                <a:spcPts val="6720"/>
              </a:lnSpc>
            </a:pPr>
            <a:r>
              <a:rPr lang="en-US" sz="7000">
                <a:solidFill>
                  <a:srgbClr val="FF3A21"/>
                </a:solidFill>
                <a:latin typeface="Bernoru Expanded"/>
              </a:rPr>
              <a:t>PEMROSESAN DATA</a:t>
            </a:r>
          </a:p>
        </p:txBody>
      </p:sp>
      <p:sp>
        <p:nvSpPr>
          <p:cNvPr id="11" name="TextBox 11"/>
          <p:cNvSpPr txBox="1"/>
          <p:nvPr/>
        </p:nvSpPr>
        <p:spPr>
          <a:xfrm>
            <a:off x="1028700" y="3000708"/>
            <a:ext cx="969875" cy="790194"/>
          </a:xfrm>
          <a:prstGeom prst="rect">
            <a:avLst/>
          </a:prstGeom>
        </p:spPr>
        <p:txBody>
          <a:bodyPr lIns="0" tIns="0" rIns="0" bIns="0" rtlCol="0" anchor="t">
            <a:spAutoFit/>
          </a:bodyPr>
          <a:lstStyle/>
          <a:p>
            <a:pPr algn="ctr">
              <a:lnSpc>
                <a:spcPts val="6048"/>
              </a:lnSpc>
            </a:pPr>
            <a:r>
              <a:rPr lang="en-US" sz="5600" spc="-263">
                <a:solidFill>
                  <a:srgbClr val="FF3A21"/>
                </a:solidFill>
                <a:latin typeface="Open Sauce SemiBold"/>
              </a:rPr>
              <a:t>01</a:t>
            </a:r>
          </a:p>
        </p:txBody>
      </p:sp>
      <p:sp>
        <p:nvSpPr>
          <p:cNvPr id="12" name="TextBox 12"/>
          <p:cNvSpPr txBox="1"/>
          <p:nvPr/>
        </p:nvSpPr>
        <p:spPr>
          <a:xfrm>
            <a:off x="1028700" y="5933535"/>
            <a:ext cx="969875" cy="790194"/>
          </a:xfrm>
          <a:prstGeom prst="rect">
            <a:avLst/>
          </a:prstGeom>
        </p:spPr>
        <p:txBody>
          <a:bodyPr lIns="0" tIns="0" rIns="0" bIns="0" rtlCol="0" anchor="t">
            <a:spAutoFit/>
          </a:bodyPr>
          <a:lstStyle/>
          <a:p>
            <a:pPr algn="ctr">
              <a:lnSpc>
                <a:spcPts val="6048"/>
              </a:lnSpc>
            </a:pPr>
            <a:r>
              <a:rPr lang="en-US" sz="5600" spc="-263">
                <a:solidFill>
                  <a:srgbClr val="FF3A21"/>
                </a:solidFill>
                <a:latin typeface="Open Sauce SemiBold"/>
              </a:rPr>
              <a:t>04</a:t>
            </a:r>
          </a:p>
        </p:txBody>
      </p:sp>
      <p:sp>
        <p:nvSpPr>
          <p:cNvPr id="13" name="TextBox 13"/>
          <p:cNvSpPr txBox="1"/>
          <p:nvPr/>
        </p:nvSpPr>
        <p:spPr>
          <a:xfrm>
            <a:off x="6714968" y="3000708"/>
            <a:ext cx="969875" cy="790194"/>
          </a:xfrm>
          <a:prstGeom prst="rect">
            <a:avLst/>
          </a:prstGeom>
        </p:spPr>
        <p:txBody>
          <a:bodyPr lIns="0" tIns="0" rIns="0" bIns="0" rtlCol="0" anchor="t">
            <a:spAutoFit/>
          </a:bodyPr>
          <a:lstStyle/>
          <a:p>
            <a:pPr algn="ctr">
              <a:lnSpc>
                <a:spcPts val="6048"/>
              </a:lnSpc>
            </a:pPr>
            <a:r>
              <a:rPr lang="en-US" sz="5600" spc="-263">
                <a:solidFill>
                  <a:srgbClr val="FF3A21"/>
                </a:solidFill>
                <a:latin typeface="Open Sauce SemiBold"/>
              </a:rPr>
              <a:t>02</a:t>
            </a:r>
          </a:p>
        </p:txBody>
      </p:sp>
      <p:sp>
        <p:nvSpPr>
          <p:cNvPr id="14" name="TextBox 14"/>
          <p:cNvSpPr txBox="1"/>
          <p:nvPr/>
        </p:nvSpPr>
        <p:spPr>
          <a:xfrm>
            <a:off x="6714968" y="5933535"/>
            <a:ext cx="969875" cy="790194"/>
          </a:xfrm>
          <a:prstGeom prst="rect">
            <a:avLst/>
          </a:prstGeom>
        </p:spPr>
        <p:txBody>
          <a:bodyPr lIns="0" tIns="0" rIns="0" bIns="0" rtlCol="0" anchor="t">
            <a:spAutoFit/>
          </a:bodyPr>
          <a:lstStyle/>
          <a:p>
            <a:pPr algn="ctr">
              <a:lnSpc>
                <a:spcPts val="6048"/>
              </a:lnSpc>
            </a:pPr>
            <a:r>
              <a:rPr lang="en-US" sz="5600" spc="-263">
                <a:solidFill>
                  <a:srgbClr val="FF3A21"/>
                </a:solidFill>
                <a:latin typeface="Open Sauce SemiBold"/>
              </a:rPr>
              <a:t>05</a:t>
            </a:r>
          </a:p>
        </p:txBody>
      </p:sp>
      <p:sp>
        <p:nvSpPr>
          <p:cNvPr id="15" name="TextBox 15"/>
          <p:cNvSpPr txBox="1"/>
          <p:nvPr/>
        </p:nvSpPr>
        <p:spPr>
          <a:xfrm>
            <a:off x="12401237" y="3000708"/>
            <a:ext cx="969875" cy="790194"/>
          </a:xfrm>
          <a:prstGeom prst="rect">
            <a:avLst/>
          </a:prstGeom>
        </p:spPr>
        <p:txBody>
          <a:bodyPr lIns="0" tIns="0" rIns="0" bIns="0" rtlCol="0" anchor="t">
            <a:spAutoFit/>
          </a:bodyPr>
          <a:lstStyle/>
          <a:p>
            <a:pPr algn="ctr">
              <a:lnSpc>
                <a:spcPts val="6048"/>
              </a:lnSpc>
            </a:pPr>
            <a:r>
              <a:rPr lang="en-US" sz="5600" spc="-263">
                <a:solidFill>
                  <a:srgbClr val="FF3A21"/>
                </a:solidFill>
                <a:latin typeface="Open Sauce SemiBold"/>
              </a:rPr>
              <a:t>03</a:t>
            </a:r>
          </a:p>
        </p:txBody>
      </p:sp>
      <p:sp>
        <p:nvSpPr>
          <p:cNvPr id="16" name="TextBox 16"/>
          <p:cNvSpPr txBox="1"/>
          <p:nvPr/>
        </p:nvSpPr>
        <p:spPr>
          <a:xfrm>
            <a:off x="2612772" y="3077035"/>
            <a:ext cx="3273991" cy="304165"/>
          </a:xfrm>
          <a:prstGeom prst="rect">
            <a:avLst/>
          </a:prstGeom>
        </p:spPr>
        <p:txBody>
          <a:bodyPr lIns="0" tIns="0" rIns="0" bIns="0" rtlCol="0" anchor="t">
            <a:spAutoFit/>
          </a:bodyPr>
          <a:lstStyle/>
          <a:p>
            <a:pPr>
              <a:lnSpc>
                <a:spcPts val="2420"/>
              </a:lnSpc>
            </a:pPr>
            <a:r>
              <a:rPr lang="en-US" sz="2200">
                <a:solidFill>
                  <a:srgbClr val="FF3A21"/>
                </a:solidFill>
                <a:latin typeface="Open Sauce SemiBold Bold"/>
              </a:rPr>
              <a:t>IMPORT LIBRARY</a:t>
            </a:r>
          </a:p>
        </p:txBody>
      </p:sp>
      <p:sp>
        <p:nvSpPr>
          <p:cNvPr id="17" name="TextBox 17"/>
          <p:cNvSpPr txBox="1"/>
          <p:nvPr/>
        </p:nvSpPr>
        <p:spPr>
          <a:xfrm rot="17453">
            <a:off x="2616542" y="3405617"/>
            <a:ext cx="3263607" cy="2440305"/>
          </a:xfrm>
          <a:prstGeom prst="rect">
            <a:avLst/>
          </a:prstGeom>
        </p:spPr>
        <p:txBody>
          <a:bodyPr lIns="0" tIns="0" rIns="0" bIns="0" rtlCol="0" anchor="t">
            <a:spAutoFit/>
          </a:bodyPr>
          <a:lstStyle/>
          <a:p>
            <a:pPr marL="410211" lvl="1" indent="-205106">
              <a:lnSpc>
                <a:spcPts val="2850"/>
              </a:lnSpc>
              <a:buFont typeface="Arial"/>
              <a:buChar char="•"/>
            </a:pPr>
            <a:r>
              <a:rPr lang="en-US" sz="1900">
                <a:solidFill>
                  <a:srgbClr val="000000"/>
                </a:solidFill>
                <a:latin typeface="Open Sauce"/>
              </a:rPr>
              <a:t>numpy</a:t>
            </a:r>
          </a:p>
          <a:p>
            <a:pPr marL="410211" lvl="1" indent="-205106">
              <a:lnSpc>
                <a:spcPts val="2850"/>
              </a:lnSpc>
              <a:buFont typeface="Arial"/>
              <a:buChar char="•"/>
            </a:pPr>
            <a:r>
              <a:rPr lang="en-US" sz="1900">
                <a:solidFill>
                  <a:srgbClr val="000000"/>
                </a:solidFill>
                <a:latin typeface="Arimo"/>
              </a:rPr>
              <a:t>pandas</a:t>
            </a:r>
          </a:p>
          <a:p>
            <a:pPr marL="410211" lvl="1" indent="-205106">
              <a:lnSpc>
                <a:spcPts val="2850"/>
              </a:lnSpc>
              <a:buFont typeface="Arial"/>
              <a:buChar char="•"/>
            </a:pPr>
            <a:r>
              <a:rPr lang="en-US" sz="1900">
                <a:solidFill>
                  <a:srgbClr val="000000"/>
                </a:solidFill>
                <a:latin typeface="Arimo"/>
              </a:rPr>
              <a:t>matplotlib.pyplot</a:t>
            </a:r>
          </a:p>
          <a:p>
            <a:pPr marL="410211" lvl="1" indent="-205106">
              <a:lnSpc>
                <a:spcPts val="2850"/>
              </a:lnSpc>
              <a:buFont typeface="Arial"/>
              <a:buChar char="•"/>
            </a:pPr>
            <a:r>
              <a:rPr lang="en-US" sz="1900">
                <a:solidFill>
                  <a:srgbClr val="000000"/>
                </a:solidFill>
                <a:latin typeface="Arimo"/>
              </a:rPr>
              <a:t>ploty.express</a:t>
            </a:r>
          </a:p>
          <a:p>
            <a:pPr marL="410211" lvl="1" indent="-205106">
              <a:lnSpc>
                <a:spcPts val="2850"/>
              </a:lnSpc>
              <a:buFont typeface="Arial"/>
              <a:buChar char="•"/>
            </a:pPr>
            <a:r>
              <a:rPr lang="en-US" sz="1900">
                <a:solidFill>
                  <a:srgbClr val="000000"/>
                </a:solidFill>
                <a:latin typeface="Arimo"/>
              </a:rPr>
              <a:t>wordcloud</a:t>
            </a:r>
          </a:p>
          <a:p>
            <a:pPr marL="410211" lvl="1" indent="-205106">
              <a:lnSpc>
                <a:spcPts val="2850"/>
              </a:lnSpc>
              <a:buFont typeface="Arial"/>
              <a:buChar char="•"/>
            </a:pPr>
            <a:r>
              <a:rPr lang="en-US" sz="1900">
                <a:solidFill>
                  <a:srgbClr val="000000"/>
                </a:solidFill>
                <a:latin typeface="Arimo"/>
              </a:rPr>
              <a:t>collections</a:t>
            </a:r>
          </a:p>
          <a:p>
            <a:pPr>
              <a:lnSpc>
                <a:spcPts val="2250"/>
              </a:lnSpc>
            </a:pPr>
            <a:endParaRPr lang="en-US" sz="1900">
              <a:solidFill>
                <a:srgbClr val="000000"/>
              </a:solidFill>
              <a:latin typeface="Arimo"/>
            </a:endParaRPr>
          </a:p>
        </p:txBody>
      </p:sp>
      <p:sp>
        <p:nvSpPr>
          <p:cNvPr id="18" name="TextBox 18"/>
          <p:cNvSpPr txBox="1"/>
          <p:nvPr/>
        </p:nvSpPr>
        <p:spPr>
          <a:xfrm>
            <a:off x="2612772" y="6000337"/>
            <a:ext cx="3273991" cy="923290"/>
          </a:xfrm>
          <a:prstGeom prst="rect">
            <a:avLst/>
          </a:prstGeom>
        </p:spPr>
        <p:txBody>
          <a:bodyPr lIns="0" tIns="0" rIns="0" bIns="0" rtlCol="0" anchor="t">
            <a:spAutoFit/>
          </a:bodyPr>
          <a:lstStyle/>
          <a:p>
            <a:pPr>
              <a:lnSpc>
                <a:spcPts val="2419"/>
              </a:lnSpc>
            </a:pPr>
            <a:r>
              <a:rPr lang="en-US" sz="2199">
                <a:solidFill>
                  <a:srgbClr val="FF3A21"/>
                </a:solidFill>
                <a:latin typeface="Open Sauce SemiBold Bold"/>
              </a:rPr>
              <a:t>MENAMPILKAN DATA BASIC STATISTICS </a:t>
            </a:r>
          </a:p>
          <a:p>
            <a:pPr>
              <a:lnSpc>
                <a:spcPts val="2420"/>
              </a:lnSpc>
            </a:pPr>
            <a:endParaRPr lang="en-US" sz="2199">
              <a:solidFill>
                <a:srgbClr val="FF3A21"/>
              </a:solidFill>
              <a:latin typeface="Open Sauce SemiBold Bold"/>
            </a:endParaRPr>
          </a:p>
        </p:txBody>
      </p:sp>
      <p:sp>
        <p:nvSpPr>
          <p:cNvPr id="19" name="TextBox 19"/>
          <p:cNvSpPr txBox="1"/>
          <p:nvPr/>
        </p:nvSpPr>
        <p:spPr>
          <a:xfrm rot="17453">
            <a:off x="2715752" y="6670224"/>
            <a:ext cx="1439954" cy="1611630"/>
          </a:xfrm>
          <a:prstGeom prst="rect">
            <a:avLst/>
          </a:prstGeom>
        </p:spPr>
        <p:txBody>
          <a:bodyPr lIns="0" tIns="0" rIns="0" bIns="0" rtlCol="0" anchor="t">
            <a:spAutoFit/>
          </a:bodyPr>
          <a:lstStyle/>
          <a:p>
            <a:pPr marL="474979" lvl="1" indent="-237490">
              <a:lnSpc>
                <a:spcPts val="3299"/>
              </a:lnSpc>
              <a:buFont typeface="Arial"/>
              <a:buChar char="•"/>
            </a:pPr>
            <a:r>
              <a:rPr lang="en-US" sz="2199">
                <a:solidFill>
                  <a:srgbClr val="000000"/>
                </a:solidFill>
                <a:latin typeface="Open Sauce"/>
              </a:rPr>
              <a:t>Count</a:t>
            </a:r>
          </a:p>
          <a:p>
            <a:pPr marL="474979" lvl="1" indent="-237490">
              <a:lnSpc>
                <a:spcPts val="3299"/>
              </a:lnSpc>
              <a:buFont typeface="Arial"/>
              <a:buChar char="•"/>
            </a:pPr>
            <a:r>
              <a:rPr lang="en-US" sz="2199">
                <a:solidFill>
                  <a:srgbClr val="000000"/>
                </a:solidFill>
                <a:latin typeface="Open Sauce"/>
              </a:rPr>
              <a:t>Mean</a:t>
            </a:r>
          </a:p>
          <a:p>
            <a:pPr marL="474979" lvl="1" indent="-237490">
              <a:lnSpc>
                <a:spcPts val="3299"/>
              </a:lnSpc>
              <a:buFont typeface="Arial"/>
              <a:buChar char="•"/>
            </a:pPr>
            <a:r>
              <a:rPr lang="en-US" sz="2199">
                <a:solidFill>
                  <a:srgbClr val="000000"/>
                </a:solidFill>
                <a:latin typeface="Open Sauce"/>
              </a:rPr>
              <a:t>Std</a:t>
            </a:r>
          </a:p>
          <a:p>
            <a:pPr marL="474979" lvl="1" indent="-237490">
              <a:lnSpc>
                <a:spcPts val="3299"/>
              </a:lnSpc>
              <a:buFont typeface="Arial"/>
              <a:buChar char="•"/>
            </a:pPr>
            <a:r>
              <a:rPr lang="en-US" sz="2199">
                <a:solidFill>
                  <a:srgbClr val="000000"/>
                </a:solidFill>
                <a:latin typeface="Open Sauce"/>
              </a:rPr>
              <a:t>Min</a:t>
            </a:r>
          </a:p>
        </p:txBody>
      </p:sp>
      <p:sp>
        <p:nvSpPr>
          <p:cNvPr id="20" name="TextBox 20"/>
          <p:cNvSpPr txBox="1"/>
          <p:nvPr/>
        </p:nvSpPr>
        <p:spPr>
          <a:xfrm>
            <a:off x="8299040" y="3077035"/>
            <a:ext cx="3273991" cy="304165"/>
          </a:xfrm>
          <a:prstGeom prst="rect">
            <a:avLst/>
          </a:prstGeom>
        </p:spPr>
        <p:txBody>
          <a:bodyPr lIns="0" tIns="0" rIns="0" bIns="0" rtlCol="0" anchor="t">
            <a:spAutoFit/>
          </a:bodyPr>
          <a:lstStyle/>
          <a:p>
            <a:pPr>
              <a:lnSpc>
                <a:spcPts val="2420"/>
              </a:lnSpc>
            </a:pPr>
            <a:r>
              <a:rPr lang="en-US" sz="2200">
                <a:solidFill>
                  <a:srgbClr val="FF3A21"/>
                </a:solidFill>
                <a:latin typeface="Open Sauce SemiBold Bold"/>
              </a:rPr>
              <a:t>LOAD DATASET</a:t>
            </a:r>
          </a:p>
        </p:txBody>
      </p:sp>
      <p:sp>
        <p:nvSpPr>
          <p:cNvPr id="21" name="TextBox 21"/>
          <p:cNvSpPr txBox="1"/>
          <p:nvPr/>
        </p:nvSpPr>
        <p:spPr>
          <a:xfrm rot="17453">
            <a:off x="8297145" y="3387478"/>
            <a:ext cx="3620387" cy="1514475"/>
          </a:xfrm>
          <a:prstGeom prst="rect">
            <a:avLst/>
          </a:prstGeom>
        </p:spPr>
        <p:txBody>
          <a:bodyPr lIns="0" tIns="0" rIns="0" bIns="0" rtlCol="0" anchor="t">
            <a:spAutoFit/>
          </a:bodyPr>
          <a:lstStyle/>
          <a:p>
            <a:pPr marL="431801" lvl="1" indent="-215900">
              <a:lnSpc>
                <a:spcPts val="3000"/>
              </a:lnSpc>
              <a:buFont typeface="Arial"/>
              <a:buChar char="•"/>
            </a:pPr>
            <a:r>
              <a:rPr lang="en-US" sz="2000">
                <a:solidFill>
                  <a:srgbClr val="000000"/>
                </a:solidFill>
                <a:latin typeface="Open Sauce"/>
              </a:rPr>
              <a:t>Download ke local komputer</a:t>
            </a:r>
          </a:p>
          <a:p>
            <a:pPr marL="431800" lvl="1" indent="-215900">
              <a:lnSpc>
                <a:spcPts val="3000"/>
              </a:lnSpc>
              <a:buFont typeface="Arial"/>
              <a:buChar char="•"/>
            </a:pPr>
            <a:r>
              <a:rPr lang="en-US" sz="2000">
                <a:solidFill>
                  <a:srgbClr val="000000"/>
                </a:solidFill>
                <a:latin typeface="Open Sauce"/>
              </a:rPr>
              <a:t>Import dan read dataset ke Google Colab</a:t>
            </a:r>
          </a:p>
        </p:txBody>
      </p:sp>
      <p:sp>
        <p:nvSpPr>
          <p:cNvPr id="22" name="TextBox 22"/>
          <p:cNvSpPr txBox="1"/>
          <p:nvPr/>
        </p:nvSpPr>
        <p:spPr>
          <a:xfrm>
            <a:off x="8299040" y="6000337"/>
            <a:ext cx="6889276" cy="618490"/>
          </a:xfrm>
          <a:prstGeom prst="rect">
            <a:avLst/>
          </a:prstGeom>
        </p:spPr>
        <p:txBody>
          <a:bodyPr lIns="0" tIns="0" rIns="0" bIns="0" rtlCol="0" anchor="t">
            <a:spAutoFit/>
          </a:bodyPr>
          <a:lstStyle/>
          <a:p>
            <a:pPr>
              <a:lnSpc>
                <a:spcPts val="2419"/>
              </a:lnSpc>
            </a:pPr>
            <a:r>
              <a:rPr lang="en-US" sz="2199">
                <a:solidFill>
                  <a:srgbClr val="FF3A21"/>
                </a:solidFill>
                <a:latin typeface="Open Sauce SemiBold Bold"/>
              </a:rPr>
              <a:t>MELAKUKAN ANALISIS DENGAN 4 POIN UTAMA</a:t>
            </a:r>
          </a:p>
          <a:p>
            <a:pPr>
              <a:lnSpc>
                <a:spcPts val="2420"/>
              </a:lnSpc>
            </a:pPr>
            <a:endParaRPr lang="en-US" sz="2199">
              <a:solidFill>
                <a:srgbClr val="FF3A21"/>
              </a:solidFill>
              <a:latin typeface="Open Sauce SemiBold Bold"/>
            </a:endParaRPr>
          </a:p>
        </p:txBody>
      </p:sp>
      <p:sp>
        <p:nvSpPr>
          <p:cNvPr id="23" name="TextBox 23"/>
          <p:cNvSpPr txBox="1"/>
          <p:nvPr/>
        </p:nvSpPr>
        <p:spPr>
          <a:xfrm rot="17453">
            <a:off x="8221914" y="6428727"/>
            <a:ext cx="3263607" cy="1895475"/>
          </a:xfrm>
          <a:prstGeom prst="rect">
            <a:avLst/>
          </a:prstGeom>
        </p:spPr>
        <p:txBody>
          <a:bodyPr lIns="0" tIns="0" rIns="0" bIns="0" rtlCol="0" anchor="t">
            <a:spAutoFit/>
          </a:bodyPr>
          <a:lstStyle/>
          <a:p>
            <a:pPr marL="431800" lvl="1" indent="-215900">
              <a:lnSpc>
                <a:spcPts val="3000"/>
              </a:lnSpc>
              <a:buFont typeface="Arial"/>
              <a:buChar char="•"/>
            </a:pPr>
            <a:r>
              <a:rPr lang="en-US" sz="2000">
                <a:solidFill>
                  <a:srgbClr val="000000"/>
                </a:solidFill>
                <a:latin typeface="Open Sauce"/>
              </a:rPr>
              <a:t>Menganalisis jumlah kasus penembakan dan jumlah korban penembakan di setiap negara bagian </a:t>
            </a:r>
          </a:p>
        </p:txBody>
      </p:sp>
      <p:sp>
        <p:nvSpPr>
          <p:cNvPr id="24" name="TextBox 24"/>
          <p:cNvSpPr txBox="1"/>
          <p:nvPr/>
        </p:nvSpPr>
        <p:spPr>
          <a:xfrm>
            <a:off x="13989286" y="3077035"/>
            <a:ext cx="3273991" cy="304165"/>
          </a:xfrm>
          <a:prstGeom prst="rect">
            <a:avLst/>
          </a:prstGeom>
        </p:spPr>
        <p:txBody>
          <a:bodyPr lIns="0" tIns="0" rIns="0" bIns="0" rtlCol="0" anchor="t">
            <a:spAutoFit/>
          </a:bodyPr>
          <a:lstStyle/>
          <a:p>
            <a:pPr>
              <a:lnSpc>
                <a:spcPts val="2420"/>
              </a:lnSpc>
            </a:pPr>
            <a:r>
              <a:rPr lang="en-US" sz="2200">
                <a:solidFill>
                  <a:srgbClr val="FF3A21"/>
                </a:solidFill>
                <a:latin typeface="Open Sauce SemiBold Bold"/>
              </a:rPr>
              <a:t>DATA CLEANING</a:t>
            </a:r>
          </a:p>
        </p:txBody>
      </p:sp>
      <p:sp>
        <p:nvSpPr>
          <p:cNvPr id="25" name="TextBox 25"/>
          <p:cNvSpPr txBox="1"/>
          <p:nvPr/>
        </p:nvSpPr>
        <p:spPr>
          <a:xfrm rot="17453">
            <a:off x="14126290" y="3386573"/>
            <a:ext cx="3263607" cy="1514475"/>
          </a:xfrm>
          <a:prstGeom prst="rect">
            <a:avLst/>
          </a:prstGeom>
        </p:spPr>
        <p:txBody>
          <a:bodyPr lIns="0" tIns="0" rIns="0" bIns="0" rtlCol="0" anchor="t">
            <a:spAutoFit/>
          </a:bodyPr>
          <a:lstStyle/>
          <a:p>
            <a:pPr marL="431801" lvl="1" indent="-215900">
              <a:lnSpc>
                <a:spcPts val="3000"/>
              </a:lnSpc>
              <a:buFont typeface="Arial"/>
              <a:buChar char="•"/>
            </a:pPr>
            <a:r>
              <a:rPr lang="en-US" sz="2000">
                <a:solidFill>
                  <a:srgbClr val="000000"/>
                </a:solidFill>
                <a:latin typeface="Open Sauce"/>
              </a:rPr>
              <a:t>Reset Index dataframe</a:t>
            </a:r>
          </a:p>
          <a:p>
            <a:pPr marL="431801" lvl="1" indent="-215900">
              <a:lnSpc>
                <a:spcPts val="3000"/>
              </a:lnSpc>
              <a:buFont typeface="Arial"/>
              <a:buChar char="•"/>
            </a:pPr>
            <a:r>
              <a:rPr lang="en-US" sz="2000">
                <a:solidFill>
                  <a:srgbClr val="000000"/>
                </a:solidFill>
                <a:latin typeface="Open Sauce"/>
              </a:rPr>
              <a:t>Mengecek value null</a:t>
            </a:r>
          </a:p>
          <a:p>
            <a:pPr marL="431800" lvl="1" indent="-215900">
              <a:lnSpc>
                <a:spcPts val="3000"/>
              </a:lnSpc>
              <a:buFont typeface="Arial"/>
              <a:buChar char="•"/>
            </a:pPr>
            <a:r>
              <a:rPr lang="en-US" sz="2000">
                <a:solidFill>
                  <a:srgbClr val="000000"/>
                </a:solidFill>
                <a:latin typeface="Open Sauce"/>
              </a:rPr>
              <a:t>Menghapus data yang tidak konsisten</a:t>
            </a:r>
          </a:p>
        </p:txBody>
      </p:sp>
      <p:sp>
        <p:nvSpPr>
          <p:cNvPr id="26" name="TextBox 26"/>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10</a:t>
            </a:r>
          </a:p>
        </p:txBody>
      </p:sp>
      <p:sp>
        <p:nvSpPr>
          <p:cNvPr id="27" name="TextBox 27"/>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
        <p:nvSpPr>
          <p:cNvPr id="28" name="TextBox 28"/>
          <p:cNvSpPr txBox="1"/>
          <p:nvPr/>
        </p:nvSpPr>
        <p:spPr>
          <a:xfrm rot="17453">
            <a:off x="11577588" y="6428734"/>
            <a:ext cx="3263607" cy="752475"/>
          </a:xfrm>
          <a:prstGeom prst="rect">
            <a:avLst/>
          </a:prstGeom>
        </p:spPr>
        <p:txBody>
          <a:bodyPr lIns="0" tIns="0" rIns="0" bIns="0" rtlCol="0" anchor="t">
            <a:spAutoFit/>
          </a:bodyPr>
          <a:lstStyle/>
          <a:p>
            <a:pPr marL="431800" lvl="1" indent="-215900">
              <a:lnSpc>
                <a:spcPts val="3000"/>
              </a:lnSpc>
              <a:buFont typeface="Arial"/>
              <a:buChar char="•"/>
            </a:pPr>
            <a:r>
              <a:rPr lang="en-US" sz="2000">
                <a:solidFill>
                  <a:srgbClr val="000000"/>
                </a:solidFill>
                <a:latin typeface="Open Sauce"/>
              </a:rPr>
              <a:t>Menganalisis kolom ‘Date’</a:t>
            </a:r>
          </a:p>
        </p:txBody>
      </p:sp>
      <p:sp>
        <p:nvSpPr>
          <p:cNvPr id="29" name="TextBox 29"/>
          <p:cNvSpPr txBox="1"/>
          <p:nvPr/>
        </p:nvSpPr>
        <p:spPr>
          <a:xfrm rot="17453">
            <a:off x="11574752" y="7351407"/>
            <a:ext cx="3263607" cy="752475"/>
          </a:xfrm>
          <a:prstGeom prst="rect">
            <a:avLst/>
          </a:prstGeom>
        </p:spPr>
        <p:txBody>
          <a:bodyPr lIns="0" tIns="0" rIns="0" bIns="0" rtlCol="0" anchor="t">
            <a:spAutoFit/>
          </a:bodyPr>
          <a:lstStyle/>
          <a:p>
            <a:pPr marL="431800" lvl="1" indent="-215900">
              <a:lnSpc>
                <a:spcPts val="3000"/>
              </a:lnSpc>
              <a:buFont typeface="Arial"/>
              <a:buChar char="•"/>
            </a:pPr>
            <a:r>
              <a:rPr lang="en-US" sz="2000">
                <a:solidFill>
                  <a:srgbClr val="000000"/>
                </a:solidFill>
                <a:latin typeface="Open Sauce"/>
              </a:rPr>
              <a:t>Menganalisis kolom ‘Description’ </a:t>
            </a:r>
          </a:p>
        </p:txBody>
      </p:sp>
      <p:sp>
        <p:nvSpPr>
          <p:cNvPr id="30" name="TextBox 30"/>
          <p:cNvSpPr txBox="1"/>
          <p:nvPr/>
        </p:nvSpPr>
        <p:spPr>
          <a:xfrm rot="17453">
            <a:off x="4253704" y="6670224"/>
            <a:ext cx="1439954" cy="1611630"/>
          </a:xfrm>
          <a:prstGeom prst="rect">
            <a:avLst/>
          </a:prstGeom>
        </p:spPr>
        <p:txBody>
          <a:bodyPr lIns="0" tIns="0" rIns="0" bIns="0" rtlCol="0" anchor="t">
            <a:spAutoFit/>
          </a:bodyPr>
          <a:lstStyle/>
          <a:p>
            <a:pPr marL="474979" lvl="1" indent="-237490">
              <a:lnSpc>
                <a:spcPts val="3299"/>
              </a:lnSpc>
              <a:buFont typeface="Arial"/>
              <a:buChar char="•"/>
            </a:pPr>
            <a:r>
              <a:rPr lang="en-US" sz="2199">
                <a:solidFill>
                  <a:srgbClr val="000000"/>
                </a:solidFill>
                <a:latin typeface="Open Sauce"/>
              </a:rPr>
              <a:t>25%</a:t>
            </a:r>
          </a:p>
          <a:p>
            <a:pPr marL="474979" lvl="1" indent="-237490">
              <a:lnSpc>
                <a:spcPts val="3299"/>
              </a:lnSpc>
              <a:buFont typeface="Arial"/>
              <a:buChar char="•"/>
            </a:pPr>
            <a:r>
              <a:rPr lang="en-US" sz="2199">
                <a:solidFill>
                  <a:srgbClr val="000000"/>
                </a:solidFill>
                <a:latin typeface="Open Sauce"/>
              </a:rPr>
              <a:t>50%</a:t>
            </a:r>
          </a:p>
          <a:p>
            <a:pPr marL="474979" lvl="1" indent="-237490">
              <a:lnSpc>
                <a:spcPts val="3299"/>
              </a:lnSpc>
              <a:buFont typeface="Arial"/>
              <a:buChar char="•"/>
            </a:pPr>
            <a:r>
              <a:rPr lang="en-US" sz="2199">
                <a:solidFill>
                  <a:srgbClr val="000000"/>
                </a:solidFill>
                <a:latin typeface="Open Sauce"/>
              </a:rPr>
              <a:t>75%</a:t>
            </a:r>
          </a:p>
          <a:p>
            <a:pPr marL="474978" lvl="1" indent="-237489">
              <a:lnSpc>
                <a:spcPts val="3299"/>
              </a:lnSpc>
              <a:buFont typeface="Arial"/>
              <a:buChar char="•"/>
            </a:pPr>
            <a:r>
              <a:rPr lang="en-US" sz="2199">
                <a:solidFill>
                  <a:srgbClr val="000000"/>
                </a:solidFill>
                <a:latin typeface="Open Sauce"/>
              </a:rPr>
              <a:t>max</a:t>
            </a:r>
          </a:p>
        </p:txBody>
      </p:sp>
      <p:sp>
        <p:nvSpPr>
          <p:cNvPr id="31" name="TextBox 31"/>
          <p:cNvSpPr txBox="1"/>
          <p:nvPr/>
        </p:nvSpPr>
        <p:spPr>
          <a:xfrm rot="17453">
            <a:off x="14690586" y="6428727"/>
            <a:ext cx="3263607" cy="1895475"/>
          </a:xfrm>
          <a:prstGeom prst="rect">
            <a:avLst/>
          </a:prstGeom>
        </p:spPr>
        <p:txBody>
          <a:bodyPr lIns="0" tIns="0" rIns="0" bIns="0" rtlCol="0" anchor="t">
            <a:spAutoFit/>
          </a:bodyPr>
          <a:lstStyle/>
          <a:p>
            <a:pPr marL="431800" lvl="1" indent="-215900">
              <a:lnSpc>
                <a:spcPts val="3000"/>
              </a:lnSpc>
              <a:buFont typeface="Arial"/>
              <a:buChar char="•"/>
            </a:pPr>
            <a:r>
              <a:rPr lang="en-US" sz="2000">
                <a:solidFill>
                  <a:srgbClr val="000000"/>
                </a:solidFill>
                <a:latin typeface="Open Sauce"/>
              </a:rPr>
              <a:t>Menganalisis aturan atau regulasi penggunaan senjata api di setiap negara bagian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7244456" y="3792507"/>
            <a:ext cx="3799088" cy="346296"/>
          </a:xfrm>
          <a:prstGeom prst="rect">
            <a:avLst/>
          </a:prstGeom>
          <a:solidFill>
            <a:srgbClr val="FF3A21"/>
          </a:solidFill>
        </p:spPr>
      </p:sp>
      <p:sp>
        <p:nvSpPr>
          <p:cNvPr id="3" name="AutoShape 3"/>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4" name="AutoShape 4"/>
          <p:cNvSpPr/>
          <p:nvPr/>
        </p:nvSpPr>
        <p:spPr>
          <a:xfrm rot="5400000">
            <a:off x="9003425" y="5784279"/>
            <a:ext cx="281150" cy="1015474"/>
          </a:xfrm>
          <a:prstGeom prst="rect">
            <a:avLst/>
          </a:prstGeom>
          <a:solidFill>
            <a:srgbClr val="FF3A21"/>
          </a:solidFill>
        </p:spPr>
      </p:sp>
      <p:sp>
        <p:nvSpPr>
          <p:cNvPr id="5" name="TextBox 5"/>
          <p:cNvSpPr txBox="1"/>
          <p:nvPr/>
        </p:nvSpPr>
        <p:spPr>
          <a:xfrm>
            <a:off x="5736152" y="4386453"/>
            <a:ext cx="6815697" cy="1561719"/>
          </a:xfrm>
          <a:prstGeom prst="rect">
            <a:avLst/>
          </a:prstGeom>
        </p:spPr>
        <p:txBody>
          <a:bodyPr lIns="0" tIns="0" rIns="0" bIns="0" rtlCol="0" anchor="t">
            <a:spAutoFit/>
          </a:bodyPr>
          <a:lstStyle/>
          <a:p>
            <a:pPr algn="ctr">
              <a:lnSpc>
                <a:spcPts val="6047"/>
              </a:lnSpc>
            </a:pPr>
            <a:r>
              <a:rPr lang="en-US" sz="5599">
                <a:solidFill>
                  <a:srgbClr val="FF3A21"/>
                </a:solidFill>
                <a:latin typeface="Bernoru Expanded"/>
              </a:rPr>
              <a:t>VISUALISASI DATA</a:t>
            </a:r>
          </a:p>
        </p:txBody>
      </p:sp>
      <p:sp>
        <p:nvSpPr>
          <p:cNvPr id="6" name="TextBox 6"/>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9159577"/>
            <a:ext cx="406022" cy="406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552306" y="3519082"/>
            <a:ext cx="1216672" cy="1086030"/>
          </a:xfrm>
          <a:prstGeom prst="rect">
            <a:avLst/>
          </a:prstGeom>
          <a:solidFill>
            <a:srgbClr val="FF3A21"/>
          </a:solidFill>
        </p:spPr>
      </p:sp>
      <p:sp>
        <p:nvSpPr>
          <p:cNvPr id="4" name="AutoShape 4"/>
          <p:cNvSpPr/>
          <p:nvPr/>
        </p:nvSpPr>
        <p:spPr>
          <a:xfrm>
            <a:off x="-552306" y="3732712"/>
            <a:ext cx="1216672" cy="1266795"/>
          </a:xfrm>
          <a:prstGeom prst="rect">
            <a:avLst/>
          </a:prstGeom>
          <a:solidFill>
            <a:srgbClr val="FF3A21"/>
          </a:solidFill>
        </p:spPr>
      </p:sp>
      <p:pic>
        <p:nvPicPr>
          <p:cNvPr id="5" name="Picture 5"/>
          <p:cNvPicPr>
            <a:picLocks noChangeAspect="1"/>
          </p:cNvPicPr>
          <p:nvPr/>
        </p:nvPicPr>
        <p:blipFill>
          <a:blip r:embed="rId2"/>
          <a:srcRect/>
          <a:stretch>
            <a:fillRect/>
          </a:stretch>
        </p:blipFill>
        <p:spPr>
          <a:xfrm>
            <a:off x="7377043" y="2047733"/>
            <a:ext cx="10412163" cy="5472700"/>
          </a:xfrm>
          <a:prstGeom prst="rect">
            <a:avLst/>
          </a:prstGeom>
        </p:spPr>
      </p:pic>
      <p:sp>
        <p:nvSpPr>
          <p:cNvPr id="6" name="TextBox 6"/>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12</a:t>
            </a:r>
          </a:p>
        </p:txBody>
      </p:sp>
      <p:grpSp>
        <p:nvGrpSpPr>
          <p:cNvPr id="7" name="Group 7"/>
          <p:cNvGrpSpPr/>
          <p:nvPr/>
        </p:nvGrpSpPr>
        <p:grpSpPr>
          <a:xfrm>
            <a:off x="1028700" y="3567351"/>
            <a:ext cx="7080286" cy="2075520"/>
            <a:chOff x="0" y="0"/>
            <a:chExt cx="9440381" cy="2767360"/>
          </a:xfrm>
        </p:grpSpPr>
        <p:sp>
          <p:nvSpPr>
            <p:cNvPr id="8" name="TextBox 8"/>
            <p:cNvSpPr txBox="1"/>
            <p:nvPr/>
          </p:nvSpPr>
          <p:spPr>
            <a:xfrm>
              <a:off x="0" y="104775"/>
              <a:ext cx="9440381" cy="17240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BASIC STATISTICS</a:t>
              </a:r>
            </a:p>
          </p:txBody>
        </p:sp>
        <p:sp>
          <p:nvSpPr>
            <p:cNvPr id="9" name="TextBox 9"/>
            <p:cNvSpPr txBox="1"/>
            <p:nvPr/>
          </p:nvSpPr>
          <p:spPr>
            <a:xfrm rot="17453">
              <a:off x="8455" y="2218917"/>
              <a:ext cx="9429347" cy="524510"/>
            </a:xfrm>
            <a:prstGeom prst="rect">
              <a:avLst/>
            </a:prstGeom>
          </p:spPr>
          <p:txBody>
            <a:bodyPr lIns="0" tIns="0" rIns="0" bIns="0" rtlCol="0" anchor="t">
              <a:spAutoFit/>
            </a:bodyPr>
            <a:lstStyle/>
            <a:p>
              <a:pPr>
                <a:lnSpc>
                  <a:spcPts val="3450"/>
                </a:lnSpc>
              </a:pPr>
              <a:r>
                <a:rPr lang="en-US" sz="2300">
                  <a:solidFill>
                    <a:srgbClr val="000000"/>
                  </a:solidFill>
                  <a:latin typeface="Open Sauce"/>
                </a:rPr>
                <a:t>Mean, Count, Std, Min, Quartile dan Max</a:t>
              </a:r>
            </a:p>
          </p:txBody>
        </p:sp>
      </p:grpSp>
      <p:sp>
        <p:nvSpPr>
          <p:cNvPr id="10" name="TextBox 10"/>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373391" y="519905"/>
            <a:ext cx="964922" cy="1015474"/>
          </a:xfrm>
          <a:prstGeom prst="rect">
            <a:avLst/>
          </a:prstGeom>
          <a:solidFill>
            <a:srgbClr val="FF3A21"/>
          </a:solidFill>
        </p:spPr>
      </p:sp>
      <p:pic>
        <p:nvPicPr>
          <p:cNvPr id="3" name="Picture 3"/>
          <p:cNvPicPr>
            <a:picLocks noChangeAspect="1"/>
          </p:cNvPicPr>
          <p:nvPr/>
        </p:nvPicPr>
        <p:blipFill>
          <a:blip r:embed="rId2"/>
          <a:srcRect l="1070" t="70208"/>
          <a:stretch>
            <a:fillRect/>
          </a:stretch>
        </p:blipFill>
        <p:spPr>
          <a:xfrm>
            <a:off x="352285" y="2152738"/>
            <a:ext cx="15847212" cy="6660105"/>
          </a:xfrm>
          <a:prstGeom prst="rect">
            <a:avLst/>
          </a:prstGeom>
        </p:spPr>
      </p:pic>
      <p:grpSp>
        <p:nvGrpSpPr>
          <p:cNvPr id="4" name="Group 4"/>
          <p:cNvGrpSpPr/>
          <p:nvPr/>
        </p:nvGrpSpPr>
        <p:grpSpPr>
          <a:xfrm>
            <a:off x="1028679" y="365231"/>
            <a:ext cx="16230621" cy="1324821"/>
            <a:chOff x="0" y="0"/>
            <a:chExt cx="21640829" cy="1766429"/>
          </a:xfrm>
        </p:grpSpPr>
        <p:sp>
          <p:nvSpPr>
            <p:cNvPr id="5" name="TextBox 5"/>
            <p:cNvSpPr txBox="1"/>
            <p:nvPr/>
          </p:nvSpPr>
          <p:spPr>
            <a:xfrm rot="17453">
              <a:off x="1047" y="1186992"/>
              <a:ext cx="21638735" cy="524510"/>
            </a:xfrm>
            <a:prstGeom prst="rect">
              <a:avLst/>
            </a:prstGeom>
          </p:spPr>
          <p:txBody>
            <a:bodyPr lIns="0" tIns="0" rIns="0" bIns="0" rtlCol="0" anchor="t">
              <a:spAutoFit/>
            </a:bodyPr>
            <a:lstStyle/>
            <a:p>
              <a:pPr>
                <a:lnSpc>
                  <a:spcPts val="3450"/>
                </a:lnSpc>
              </a:pPr>
              <a:r>
                <a:rPr lang="en-US" sz="2300">
                  <a:solidFill>
                    <a:srgbClr val="000000"/>
                  </a:solidFill>
                  <a:latin typeface="Open Sauce"/>
                </a:rPr>
                <a:t>Visualisasi dari jumlah kasus penembakan di setiap negara bagian menggunakan bar chart</a:t>
              </a:r>
            </a:p>
          </p:txBody>
        </p:sp>
        <p:sp>
          <p:nvSpPr>
            <p:cNvPr id="6" name="TextBox 6"/>
            <p:cNvSpPr txBox="1"/>
            <p:nvPr/>
          </p:nvSpPr>
          <p:spPr>
            <a:xfrm>
              <a:off x="29" y="104775"/>
              <a:ext cx="21640800" cy="9112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JUMLAH KASUS PENEMBAKAN</a:t>
              </a:r>
            </a:p>
          </p:txBody>
        </p:sp>
      </p:grpSp>
      <p:sp>
        <p:nvSpPr>
          <p:cNvPr id="7" name="AutoShape 7"/>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8" name="TextBox 8"/>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13</a:t>
            </a:r>
          </a:p>
        </p:txBody>
      </p:sp>
      <p:sp>
        <p:nvSpPr>
          <p:cNvPr id="9" name="TextBox 9"/>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373391" y="519905"/>
            <a:ext cx="964922" cy="1015474"/>
          </a:xfrm>
          <a:prstGeom prst="rect">
            <a:avLst/>
          </a:prstGeom>
          <a:solidFill>
            <a:srgbClr val="FF3A21"/>
          </a:solidFill>
        </p:spPr>
      </p:sp>
      <p:sp>
        <p:nvSpPr>
          <p:cNvPr id="3" name="AutoShape 3"/>
          <p:cNvSpPr/>
          <p:nvPr/>
        </p:nvSpPr>
        <p:spPr>
          <a:xfrm>
            <a:off x="1028700" y="9003342"/>
            <a:ext cx="16230600" cy="0"/>
          </a:xfrm>
          <a:prstGeom prst="line">
            <a:avLst/>
          </a:prstGeom>
          <a:ln w="19050" cap="flat">
            <a:solidFill>
              <a:srgbClr val="FF3A21"/>
            </a:solidFill>
            <a:prstDash val="solid"/>
            <a:headEnd type="none" w="sm" len="sm"/>
            <a:tailEnd type="none" w="sm" len="sm"/>
          </a:ln>
        </p:spPr>
      </p:sp>
      <p:pic>
        <p:nvPicPr>
          <p:cNvPr id="4" name="Picture 4"/>
          <p:cNvPicPr>
            <a:picLocks noChangeAspect="1"/>
          </p:cNvPicPr>
          <p:nvPr/>
        </p:nvPicPr>
        <p:blipFill>
          <a:blip r:embed="rId2"/>
          <a:srcRect t="13204" r="39853" b="6076"/>
          <a:stretch>
            <a:fillRect/>
          </a:stretch>
        </p:blipFill>
        <p:spPr>
          <a:xfrm>
            <a:off x="2695946" y="2001080"/>
            <a:ext cx="11016397" cy="6557724"/>
          </a:xfrm>
          <a:prstGeom prst="rect">
            <a:avLst/>
          </a:prstGeom>
        </p:spPr>
      </p:pic>
      <p:grpSp>
        <p:nvGrpSpPr>
          <p:cNvPr id="5" name="Group 5"/>
          <p:cNvGrpSpPr/>
          <p:nvPr/>
        </p:nvGrpSpPr>
        <p:grpSpPr>
          <a:xfrm>
            <a:off x="1028679" y="365231"/>
            <a:ext cx="16230621" cy="1324821"/>
            <a:chOff x="0" y="0"/>
            <a:chExt cx="21640829" cy="1766429"/>
          </a:xfrm>
        </p:grpSpPr>
        <p:sp>
          <p:nvSpPr>
            <p:cNvPr id="6" name="TextBox 6"/>
            <p:cNvSpPr txBox="1"/>
            <p:nvPr/>
          </p:nvSpPr>
          <p:spPr>
            <a:xfrm rot="17453">
              <a:off x="1047" y="1186992"/>
              <a:ext cx="21638735" cy="524510"/>
            </a:xfrm>
            <a:prstGeom prst="rect">
              <a:avLst/>
            </a:prstGeom>
          </p:spPr>
          <p:txBody>
            <a:bodyPr lIns="0" tIns="0" rIns="0" bIns="0" rtlCol="0" anchor="t">
              <a:spAutoFit/>
            </a:bodyPr>
            <a:lstStyle/>
            <a:p>
              <a:pPr>
                <a:lnSpc>
                  <a:spcPts val="3450"/>
                </a:lnSpc>
              </a:pPr>
              <a:r>
                <a:rPr lang="en-US" sz="2300">
                  <a:solidFill>
                    <a:srgbClr val="000000"/>
                  </a:solidFill>
                  <a:latin typeface="Open Sauce"/>
                </a:rPr>
                <a:t>Visualisasi dari jumlah kasus penembakan di setiap negara bagian menggunakan Spatial Map</a:t>
              </a:r>
            </a:p>
          </p:txBody>
        </p:sp>
        <p:sp>
          <p:nvSpPr>
            <p:cNvPr id="7" name="TextBox 7"/>
            <p:cNvSpPr txBox="1"/>
            <p:nvPr/>
          </p:nvSpPr>
          <p:spPr>
            <a:xfrm>
              <a:off x="29" y="104775"/>
              <a:ext cx="21640800" cy="9112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JUMLAH KASUS PENEMBAKAN</a:t>
              </a:r>
            </a:p>
          </p:txBody>
        </p:sp>
      </p:grpSp>
      <p:sp>
        <p:nvSpPr>
          <p:cNvPr id="8" name="TextBox 8"/>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14</a:t>
            </a:r>
          </a:p>
        </p:txBody>
      </p:sp>
      <p:sp>
        <p:nvSpPr>
          <p:cNvPr id="9" name="TextBox 9"/>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pic>
        <p:nvPicPr>
          <p:cNvPr id="10" name="Picture 10"/>
          <p:cNvPicPr>
            <a:picLocks noChangeAspect="1"/>
          </p:cNvPicPr>
          <p:nvPr/>
        </p:nvPicPr>
        <p:blipFill>
          <a:blip r:embed="rId2"/>
          <a:srcRect l="88687" t="9715" r="606" b="6076"/>
          <a:stretch>
            <a:fillRect/>
          </a:stretch>
        </p:blipFill>
        <p:spPr>
          <a:xfrm>
            <a:off x="13712343" y="2001080"/>
            <a:ext cx="1879689" cy="65577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373391" y="519905"/>
            <a:ext cx="964922" cy="1015474"/>
          </a:xfrm>
          <a:prstGeom prst="rect">
            <a:avLst/>
          </a:prstGeom>
          <a:solidFill>
            <a:srgbClr val="FF3A21"/>
          </a:solidFill>
        </p:spPr>
      </p:sp>
      <p:sp>
        <p:nvSpPr>
          <p:cNvPr id="3" name="AutoShape 3"/>
          <p:cNvSpPr/>
          <p:nvPr/>
        </p:nvSpPr>
        <p:spPr>
          <a:xfrm>
            <a:off x="1028700" y="9003342"/>
            <a:ext cx="16230600" cy="0"/>
          </a:xfrm>
          <a:prstGeom prst="line">
            <a:avLst/>
          </a:prstGeom>
          <a:ln w="19050" cap="flat">
            <a:solidFill>
              <a:srgbClr val="FF3A21"/>
            </a:solidFill>
            <a:prstDash val="solid"/>
            <a:headEnd type="none" w="sm" len="sm"/>
            <a:tailEnd type="none" w="sm" len="sm"/>
          </a:ln>
        </p:spPr>
      </p:sp>
      <p:pic>
        <p:nvPicPr>
          <p:cNvPr id="4" name="Picture 4"/>
          <p:cNvPicPr>
            <a:picLocks noChangeAspect="1"/>
          </p:cNvPicPr>
          <p:nvPr/>
        </p:nvPicPr>
        <p:blipFill>
          <a:blip r:embed="rId2"/>
          <a:srcRect r="36878"/>
          <a:stretch>
            <a:fillRect/>
          </a:stretch>
        </p:blipFill>
        <p:spPr>
          <a:xfrm>
            <a:off x="2637414" y="1690052"/>
            <a:ext cx="11142792" cy="7223489"/>
          </a:xfrm>
          <a:prstGeom prst="rect">
            <a:avLst/>
          </a:prstGeom>
        </p:spPr>
      </p:pic>
      <p:grpSp>
        <p:nvGrpSpPr>
          <p:cNvPr id="5" name="Group 5"/>
          <p:cNvGrpSpPr/>
          <p:nvPr/>
        </p:nvGrpSpPr>
        <p:grpSpPr>
          <a:xfrm>
            <a:off x="1028679" y="365231"/>
            <a:ext cx="16230621" cy="1324821"/>
            <a:chOff x="0" y="0"/>
            <a:chExt cx="21640829" cy="1766429"/>
          </a:xfrm>
        </p:grpSpPr>
        <p:sp>
          <p:nvSpPr>
            <p:cNvPr id="6" name="TextBox 6"/>
            <p:cNvSpPr txBox="1"/>
            <p:nvPr/>
          </p:nvSpPr>
          <p:spPr>
            <a:xfrm rot="17453">
              <a:off x="1047" y="1186992"/>
              <a:ext cx="21638735" cy="524510"/>
            </a:xfrm>
            <a:prstGeom prst="rect">
              <a:avLst/>
            </a:prstGeom>
          </p:spPr>
          <p:txBody>
            <a:bodyPr lIns="0" tIns="0" rIns="0" bIns="0" rtlCol="0" anchor="t">
              <a:spAutoFit/>
            </a:bodyPr>
            <a:lstStyle/>
            <a:p>
              <a:pPr>
                <a:lnSpc>
                  <a:spcPts val="3450"/>
                </a:lnSpc>
              </a:pPr>
              <a:r>
                <a:rPr lang="en-US" sz="2300">
                  <a:solidFill>
                    <a:srgbClr val="000000"/>
                  </a:solidFill>
                  <a:latin typeface="Open Sauce"/>
                </a:rPr>
                <a:t>Visualisasi dari jumlah kasus penembakan di setiap negara bagian menggunakan Spatial Map</a:t>
              </a:r>
            </a:p>
          </p:txBody>
        </p:sp>
        <p:sp>
          <p:nvSpPr>
            <p:cNvPr id="7" name="TextBox 7"/>
            <p:cNvSpPr txBox="1"/>
            <p:nvPr/>
          </p:nvSpPr>
          <p:spPr>
            <a:xfrm>
              <a:off x="29" y="104775"/>
              <a:ext cx="21640800" cy="9112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JUMLAH KORBAN PENEMBAKAN</a:t>
              </a:r>
            </a:p>
          </p:txBody>
        </p:sp>
      </p:grpSp>
      <p:sp>
        <p:nvSpPr>
          <p:cNvPr id="8" name="TextBox 8"/>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15</a:t>
            </a:r>
          </a:p>
        </p:txBody>
      </p:sp>
      <p:sp>
        <p:nvSpPr>
          <p:cNvPr id="9" name="TextBox 9"/>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pic>
        <p:nvPicPr>
          <p:cNvPr id="10" name="Picture 10"/>
          <p:cNvPicPr>
            <a:picLocks noChangeAspect="1"/>
          </p:cNvPicPr>
          <p:nvPr/>
        </p:nvPicPr>
        <p:blipFill>
          <a:blip r:embed="rId2"/>
          <a:srcRect l="89213" t="1822" b="5762"/>
          <a:stretch>
            <a:fillRect/>
          </a:stretch>
        </p:blipFill>
        <p:spPr>
          <a:xfrm>
            <a:off x="13590221" y="1690052"/>
            <a:ext cx="2060344" cy="722348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503007" y="598416"/>
            <a:ext cx="1216672" cy="1266795"/>
          </a:xfrm>
          <a:prstGeom prst="rect">
            <a:avLst/>
          </a:prstGeom>
          <a:solidFill>
            <a:srgbClr val="FF3A21"/>
          </a:solidFill>
        </p:spPr>
      </p:sp>
      <p:pic>
        <p:nvPicPr>
          <p:cNvPr id="4" name="Picture 4"/>
          <p:cNvPicPr>
            <a:picLocks noChangeAspect="1"/>
          </p:cNvPicPr>
          <p:nvPr/>
        </p:nvPicPr>
        <p:blipFill>
          <a:blip r:embed="rId2"/>
          <a:srcRect/>
          <a:stretch>
            <a:fillRect/>
          </a:stretch>
        </p:blipFill>
        <p:spPr>
          <a:xfrm>
            <a:off x="893796" y="1836973"/>
            <a:ext cx="16500409" cy="6613055"/>
          </a:xfrm>
          <a:prstGeom prst="rect">
            <a:avLst/>
          </a:prstGeom>
        </p:spPr>
      </p:pic>
      <p:sp>
        <p:nvSpPr>
          <p:cNvPr id="5" name="TextBox 5"/>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16</a:t>
            </a:r>
          </a:p>
        </p:txBody>
      </p:sp>
      <p:sp>
        <p:nvSpPr>
          <p:cNvPr id="6" name="TextBox 6"/>
          <p:cNvSpPr txBox="1"/>
          <p:nvPr/>
        </p:nvSpPr>
        <p:spPr>
          <a:xfrm>
            <a:off x="1028700" y="693666"/>
            <a:ext cx="6731080" cy="563730"/>
          </a:xfrm>
          <a:prstGeom prst="rect">
            <a:avLst/>
          </a:prstGeom>
        </p:spPr>
        <p:txBody>
          <a:bodyPr lIns="0" tIns="0" rIns="0" bIns="0" rtlCol="0" anchor="t">
            <a:spAutoFit/>
          </a:bodyPr>
          <a:lstStyle/>
          <a:p>
            <a:pPr>
              <a:lnSpc>
                <a:spcPts val="4151"/>
              </a:lnSpc>
            </a:pPr>
            <a:r>
              <a:rPr lang="en-US" sz="4324">
                <a:solidFill>
                  <a:srgbClr val="FF3A21"/>
                </a:solidFill>
                <a:latin typeface="Bernoru Expanded"/>
              </a:rPr>
              <a:t>GENDER PELAKU</a:t>
            </a:r>
          </a:p>
        </p:txBody>
      </p:sp>
      <p:sp>
        <p:nvSpPr>
          <p:cNvPr id="7" name="TextBox 7"/>
          <p:cNvSpPr txBox="1"/>
          <p:nvPr/>
        </p:nvSpPr>
        <p:spPr>
          <a:xfrm rot="17453">
            <a:off x="1021469" y="1244115"/>
            <a:ext cx="15817230" cy="352842"/>
          </a:xfrm>
          <a:prstGeom prst="rect">
            <a:avLst/>
          </a:prstGeom>
        </p:spPr>
        <p:txBody>
          <a:bodyPr lIns="0" tIns="0" rIns="0" bIns="0" rtlCol="0" anchor="t">
            <a:spAutoFit/>
          </a:bodyPr>
          <a:lstStyle/>
          <a:p>
            <a:pPr>
              <a:lnSpc>
                <a:spcPts val="2983"/>
              </a:lnSpc>
            </a:pPr>
            <a:r>
              <a:rPr lang="en-US" sz="1989">
                <a:solidFill>
                  <a:srgbClr val="000000"/>
                </a:solidFill>
                <a:latin typeface="Open Sauce"/>
              </a:rPr>
              <a:t>Visualisasi kolom baru yang menandakan bahwa pada kolom 'Description' dapat diketahui kata yang merujuk pada gender pelaku</a:t>
            </a:r>
          </a:p>
        </p:txBody>
      </p:sp>
      <p:sp>
        <p:nvSpPr>
          <p:cNvPr id="8" name="TextBox 8"/>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552306" y="3519082"/>
            <a:ext cx="1216672" cy="1086030"/>
          </a:xfrm>
          <a:prstGeom prst="rect">
            <a:avLst/>
          </a:prstGeom>
          <a:solidFill>
            <a:srgbClr val="FF3A21"/>
          </a:solidFill>
        </p:spPr>
      </p:sp>
      <p:sp>
        <p:nvSpPr>
          <p:cNvPr id="4" name="AutoShape 4"/>
          <p:cNvSpPr/>
          <p:nvPr/>
        </p:nvSpPr>
        <p:spPr>
          <a:xfrm>
            <a:off x="-552306" y="3732712"/>
            <a:ext cx="1216672" cy="1266795"/>
          </a:xfrm>
          <a:prstGeom prst="rect">
            <a:avLst/>
          </a:prstGeom>
          <a:solidFill>
            <a:srgbClr val="FF3A21"/>
          </a:solidFill>
        </p:spPr>
      </p:sp>
      <p:pic>
        <p:nvPicPr>
          <p:cNvPr id="5" name="Picture 5"/>
          <p:cNvPicPr>
            <a:picLocks noChangeAspect="1"/>
          </p:cNvPicPr>
          <p:nvPr/>
        </p:nvPicPr>
        <p:blipFill>
          <a:blip r:embed="rId2"/>
          <a:srcRect/>
          <a:stretch>
            <a:fillRect/>
          </a:stretch>
        </p:blipFill>
        <p:spPr>
          <a:xfrm>
            <a:off x="9667427" y="136306"/>
            <a:ext cx="6718748" cy="8886087"/>
          </a:xfrm>
          <a:prstGeom prst="rect">
            <a:avLst/>
          </a:prstGeom>
        </p:spPr>
      </p:pic>
      <p:sp>
        <p:nvSpPr>
          <p:cNvPr id="6" name="TextBox 6"/>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17</a:t>
            </a:r>
          </a:p>
        </p:txBody>
      </p:sp>
      <p:sp>
        <p:nvSpPr>
          <p:cNvPr id="7" name="TextBox 7"/>
          <p:cNvSpPr txBox="1"/>
          <p:nvPr/>
        </p:nvSpPr>
        <p:spPr>
          <a:xfrm>
            <a:off x="1028700" y="3453054"/>
            <a:ext cx="7080286" cy="12668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KOMBINASI KATA</a:t>
            </a:r>
          </a:p>
        </p:txBody>
      </p:sp>
      <p:sp>
        <p:nvSpPr>
          <p:cNvPr id="8" name="TextBox 8"/>
          <p:cNvSpPr txBox="1"/>
          <p:nvPr/>
        </p:nvSpPr>
        <p:spPr>
          <a:xfrm rot="17453">
            <a:off x="1035041" y="4998179"/>
            <a:ext cx="7072010" cy="845820"/>
          </a:xfrm>
          <a:prstGeom prst="rect">
            <a:avLst/>
          </a:prstGeom>
        </p:spPr>
        <p:txBody>
          <a:bodyPr lIns="0" tIns="0" rIns="0" bIns="0" rtlCol="0" anchor="t">
            <a:spAutoFit/>
          </a:bodyPr>
          <a:lstStyle/>
          <a:p>
            <a:pPr>
              <a:lnSpc>
                <a:spcPts val="3450"/>
              </a:lnSpc>
            </a:pPr>
            <a:r>
              <a:rPr lang="en-US" sz="2300">
                <a:solidFill>
                  <a:srgbClr val="000000"/>
                </a:solidFill>
                <a:latin typeface="Open Sauce"/>
              </a:rPr>
              <a:t>visualisasi jumlah kombinasi kata yang ada </a:t>
            </a:r>
          </a:p>
          <a:p>
            <a:pPr>
              <a:lnSpc>
                <a:spcPts val="3450"/>
              </a:lnSpc>
            </a:pPr>
            <a:r>
              <a:rPr lang="en-US" sz="2300">
                <a:solidFill>
                  <a:srgbClr val="000000"/>
                </a:solidFill>
                <a:latin typeface="Open Sauce"/>
              </a:rPr>
              <a:t>di kolom 'Description' menggunakan barchart</a:t>
            </a:r>
          </a:p>
        </p:txBody>
      </p:sp>
      <p:sp>
        <p:nvSpPr>
          <p:cNvPr id="9" name="TextBox 9"/>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353868" y="959284"/>
            <a:ext cx="1216672" cy="1086030"/>
          </a:xfrm>
          <a:prstGeom prst="rect">
            <a:avLst/>
          </a:prstGeom>
          <a:solidFill>
            <a:srgbClr val="FF3A21"/>
          </a:solidFill>
        </p:spPr>
      </p:sp>
      <p:sp>
        <p:nvSpPr>
          <p:cNvPr id="4" name="AutoShape 4"/>
          <p:cNvSpPr/>
          <p:nvPr/>
        </p:nvSpPr>
        <p:spPr>
          <a:xfrm>
            <a:off x="-552306" y="395303"/>
            <a:ext cx="1216672" cy="1266795"/>
          </a:xfrm>
          <a:prstGeom prst="rect">
            <a:avLst/>
          </a:prstGeom>
          <a:solidFill>
            <a:srgbClr val="FF3A21"/>
          </a:solidFill>
        </p:spPr>
      </p:sp>
      <p:pic>
        <p:nvPicPr>
          <p:cNvPr id="5" name="Picture 5"/>
          <p:cNvPicPr>
            <a:picLocks noChangeAspect="1"/>
          </p:cNvPicPr>
          <p:nvPr/>
        </p:nvPicPr>
        <p:blipFill>
          <a:blip r:embed="rId2"/>
          <a:srcRect/>
          <a:stretch>
            <a:fillRect/>
          </a:stretch>
        </p:blipFill>
        <p:spPr>
          <a:xfrm>
            <a:off x="2289196" y="1878761"/>
            <a:ext cx="13709609" cy="6934081"/>
          </a:xfrm>
          <a:prstGeom prst="rect">
            <a:avLst/>
          </a:prstGeom>
        </p:spPr>
      </p:pic>
      <p:sp>
        <p:nvSpPr>
          <p:cNvPr id="6" name="TextBox 6"/>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18</a:t>
            </a:r>
          </a:p>
        </p:txBody>
      </p:sp>
      <p:sp>
        <p:nvSpPr>
          <p:cNvPr id="7" name="TextBox 7"/>
          <p:cNvSpPr txBox="1"/>
          <p:nvPr/>
        </p:nvSpPr>
        <p:spPr>
          <a:xfrm>
            <a:off x="1020802" y="500078"/>
            <a:ext cx="9600442" cy="6572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KOMBINASI KATA</a:t>
            </a:r>
          </a:p>
        </p:txBody>
      </p:sp>
      <p:sp>
        <p:nvSpPr>
          <p:cNvPr id="8" name="TextBox 8"/>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
        <p:nvSpPr>
          <p:cNvPr id="9" name="TextBox 9"/>
          <p:cNvSpPr txBox="1"/>
          <p:nvPr/>
        </p:nvSpPr>
        <p:spPr>
          <a:xfrm rot="17453">
            <a:off x="1021595" y="1269889"/>
            <a:ext cx="14966293" cy="407670"/>
          </a:xfrm>
          <a:prstGeom prst="rect">
            <a:avLst/>
          </a:prstGeom>
        </p:spPr>
        <p:txBody>
          <a:bodyPr lIns="0" tIns="0" rIns="0" bIns="0" rtlCol="0" anchor="t">
            <a:spAutoFit/>
          </a:bodyPr>
          <a:lstStyle/>
          <a:p>
            <a:pPr>
              <a:lnSpc>
                <a:spcPts val="3450"/>
              </a:lnSpc>
            </a:pPr>
            <a:r>
              <a:rPr lang="en-US" sz="2300">
                <a:solidFill>
                  <a:srgbClr val="000000"/>
                </a:solidFill>
                <a:latin typeface="Open Sauce"/>
              </a:rPr>
              <a:t>visualisasi jumlah kombinasi kata yang ada di kolom 'Description' menggunakan Wordcloud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608336" y="729279"/>
            <a:ext cx="1216672" cy="1266795"/>
          </a:xfrm>
          <a:prstGeom prst="rect">
            <a:avLst/>
          </a:prstGeom>
          <a:solidFill>
            <a:srgbClr val="FF3A21"/>
          </a:solidFill>
        </p:spPr>
      </p:sp>
      <p:pic>
        <p:nvPicPr>
          <p:cNvPr id="4" name="Picture 4"/>
          <p:cNvPicPr>
            <a:picLocks noChangeAspect="1"/>
          </p:cNvPicPr>
          <p:nvPr/>
        </p:nvPicPr>
        <p:blipFill>
          <a:blip r:embed="rId2"/>
          <a:srcRect/>
          <a:stretch>
            <a:fillRect/>
          </a:stretch>
        </p:blipFill>
        <p:spPr>
          <a:xfrm>
            <a:off x="1270749" y="2952680"/>
            <a:ext cx="15154910" cy="5689628"/>
          </a:xfrm>
          <a:prstGeom prst="rect">
            <a:avLst/>
          </a:prstGeom>
        </p:spPr>
      </p:pic>
      <p:sp>
        <p:nvSpPr>
          <p:cNvPr id="5" name="TextBox 5"/>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19</a:t>
            </a:r>
          </a:p>
        </p:txBody>
      </p:sp>
      <p:sp>
        <p:nvSpPr>
          <p:cNvPr id="6" name="TextBox 6"/>
          <p:cNvSpPr txBox="1"/>
          <p:nvPr/>
        </p:nvSpPr>
        <p:spPr>
          <a:xfrm>
            <a:off x="725006" y="729248"/>
            <a:ext cx="8123198" cy="12668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PENGELOMPOKAN JUMLAH KASUS</a:t>
            </a:r>
          </a:p>
        </p:txBody>
      </p:sp>
      <p:sp>
        <p:nvSpPr>
          <p:cNvPr id="7" name="TextBox 7"/>
          <p:cNvSpPr txBox="1"/>
          <p:nvPr/>
        </p:nvSpPr>
        <p:spPr>
          <a:xfrm rot="17453">
            <a:off x="1271593" y="2165110"/>
            <a:ext cx="7072010" cy="407670"/>
          </a:xfrm>
          <a:prstGeom prst="rect">
            <a:avLst/>
          </a:prstGeom>
        </p:spPr>
        <p:txBody>
          <a:bodyPr lIns="0" tIns="0" rIns="0" bIns="0" rtlCol="0" anchor="t">
            <a:spAutoFit/>
          </a:bodyPr>
          <a:lstStyle/>
          <a:p>
            <a:pPr>
              <a:lnSpc>
                <a:spcPts val="3450"/>
              </a:lnSpc>
            </a:pPr>
            <a:r>
              <a:rPr lang="en-US" sz="2300">
                <a:solidFill>
                  <a:srgbClr val="000000"/>
                </a:solidFill>
                <a:latin typeface="Open Sauce"/>
              </a:rPr>
              <a:t>Berdasarkan Hari</a:t>
            </a:r>
          </a:p>
        </p:txBody>
      </p:sp>
      <p:sp>
        <p:nvSpPr>
          <p:cNvPr id="8" name="TextBox 8"/>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rot="-10800000">
            <a:off x="1845982" y="7549844"/>
            <a:ext cx="2913929" cy="0"/>
          </a:xfrm>
          <a:prstGeom prst="line">
            <a:avLst/>
          </a:prstGeom>
          <a:ln w="9525" cap="flat">
            <a:solidFill>
              <a:srgbClr val="FF3A21"/>
            </a:solidFill>
            <a:prstDash val="solid"/>
            <a:headEnd type="none" w="sm" len="sm"/>
            <a:tailEnd type="none" w="sm" len="sm"/>
          </a:ln>
        </p:spPr>
      </p:sp>
      <p:sp>
        <p:nvSpPr>
          <p:cNvPr id="3" name="AutoShape 3"/>
          <p:cNvSpPr/>
          <p:nvPr/>
        </p:nvSpPr>
        <p:spPr>
          <a:xfrm rot="-10800000">
            <a:off x="7771331" y="8293404"/>
            <a:ext cx="2913929" cy="0"/>
          </a:xfrm>
          <a:prstGeom prst="line">
            <a:avLst/>
          </a:prstGeom>
          <a:ln w="9525" cap="flat">
            <a:solidFill>
              <a:srgbClr val="FF3A21"/>
            </a:solidFill>
            <a:prstDash val="solid"/>
            <a:headEnd type="none" w="sm" len="sm"/>
            <a:tailEnd type="none" w="sm" len="sm"/>
          </a:ln>
        </p:spPr>
      </p:sp>
      <p:sp>
        <p:nvSpPr>
          <p:cNvPr id="4" name="AutoShape 4"/>
          <p:cNvSpPr/>
          <p:nvPr/>
        </p:nvSpPr>
        <p:spPr>
          <a:xfrm rot="-10800000">
            <a:off x="12583092" y="7558668"/>
            <a:ext cx="2913929" cy="0"/>
          </a:xfrm>
          <a:prstGeom prst="line">
            <a:avLst/>
          </a:prstGeom>
          <a:ln w="9525" cap="flat">
            <a:solidFill>
              <a:srgbClr val="FF3A21"/>
            </a:solidFill>
            <a:prstDash val="solid"/>
            <a:headEnd type="none" w="sm" len="sm"/>
            <a:tailEnd type="none" w="sm" len="sm"/>
          </a:ln>
        </p:spPr>
      </p:sp>
      <p:sp>
        <p:nvSpPr>
          <p:cNvPr id="5" name="AutoShape 5"/>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6" name="AutoShape 6"/>
          <p:cNvSpPr/>
          <p:nvPr/>
        </p:nvSpPr>
        <p:spPr>
          <a:xfrm>
            <a:off x="-552306" y="1028700"/>
            <a:ext cx="1216672" cy="1086030"/>
          </a:xfrm>
          <a:prstGeom prst="rect">
            <a:avLst/>
          </a:prstGeom>
          <a:solidFill>
            <a:srgbClr val="FF3A21"/>
          </a:solidFill>
        </p:spPr>
      </p:sp>
      <p:sp>
        <p:nvSpPr>
          <p:cNvPr id="7" name="AutoShape 7"/>
          <p:cNvSpPr/>
          <p:nvPr/>
        </p:nvSpPr>
        <p:spPr>
          <a:xfrm>
            <a:off x="-552306" y="1028700"/>
            <a:ext cx="1216672" cy="1086030"/>
          </a:xfrm>
          <a:prstGeom prst="rect">
            <a:avLst/>
          </a:prstGeom>
          <a:solidFill>
            <a:srgbClr val="FF3A21"/>
          </a:solidFill>
        </p:spPr>
      </p:sp>
      <p:sp>
        <p:nvSpPr>
          <p:cNvPr id="8" name="TextBox 8"/>
          <p:cNvSpPr txBox="1"/>
          <p:nvPr/>
        </p:nvSpPr>
        <p:spPr>
          <a:xfrm>
            <a:off x="1028700" y="1184577"/>
            <a:ext cx="16230600" cy="917152"/>
          </a:xfrm>
          <a:prstGeom prst="rect">
            <a:avLst/>
          </a:prstGeom>
        </p:spPr>
        <p:txBody>
          <a:bodyPr lIns="0" tIns="0" rIns="0" bIns="0" rtlCol="0" anchor="t">
            <a:spAutoFit/>
          </a:bodyPr>
          <a:lstStyle/>
          <a:p>
            <a:pPr>
              <a:lnSpc>
                <a:spcPts val="6720"/>
              </a:lnSpc>
            </a:pPr>
            <a:r>
              <a:rPr lang="en-US" sz="7000" spc="-329">
                <a:solidFill>
                  <a:srgbClr val="FF3A21"/>
                </a:solidFill>
                <a:latin typeface="Bernoru Expanded"/>
              </a:rPr>
              <a:t>AUTHORS OF THE REPORT</a:t>
            </a:r>
          </a:p>
        </p:txBody>
      </p:sp>
      <p:sp>
        <p:nvSpPr>
          <p:cNvPr id="9" name="TextBox 9"/>
          <p:cNvSpPr txBox="1"/>
          <p:nvPr/>
        </p:nvSpPr>
        <p:spPr>
          <a:xfrm rot="17453">
            <a:off x="1021490" y="9157907"/>
            <a:ext cx="1237383" cy="331416"/>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02</a:t>
            </a:r>
          </a:p>
        </p:txBody>
      </p:sp>
      <p:grpSp>
        <p:nvGrpSpPr>
          <p:cNvPr id="10" name="Group 10"/>
          <p:cNvGrpSpPr/>
          <p:nvPr/>
        </p:nvGrpSpPr>
        <p:grpSpPr>
          <a:xfrm>
            <a:off x="1845982" y="6710029"/>
            <a:ext cx="5033419" cy="800490"/>
            <a:chOff x="0" y="0"/>
            <a:chExt cx="6711225" cy="1067319"/>
          </a:xfrm>
        </p:grpSpPr>
        <p:sp>
          <p:nvSpPr>
            <p:cNvPr id="11" name="TextBox 11"/>
            <p:cNvSpPr txBox="1"/>
            <p:nvPr/>
          </p:nvSpPr>
          <p:spPr>
            <a:xfrm rot="17453">
              <a:off x="2315" y="508640"/>
              <a:ext cx="6707748" cy="541655"/>
            </a:xfrm>
            <a:prstGeom prst="rect">
              <a:avLst/>
            </a:prstGeom>
          </p:spPr>
          <p:txBody>
            <a:bodyPr lIns="0" tIns="0" rIns="0" bIns="0" rtlCol="0" anchor="t">
              <a:spAutoFit/>
            </a:bodyPr>
            <a:lstStyle/>
            <a:p>
              <a:pPr>
                <a:lnSpc>
                  <a:spcPts val="3599"/>
                </a:lnSpc>
              </a:pPr>
              <a:r>
                <a:rPr lang="en-US" sz="2399">
                  <a:solidFill>
                    <a:srgbClr val="000000"/>
                  </a:solidFill>
                  <a:latin typeface="Open Sauce"/>
                </a:rPr>
                <a:t>2440003770</a:t>
              </a:r>
            </a:p>
          </p:txBody>
        </p:sp>
        <p:sp>
          <p:nvSpPr>
            <p:cNvPr id="12" name="TextBox 12"/>
            <p:cNvSpPr txBox="1"/>
            <p:nvPr/>
          </p:nvSpPr>
          <p:spPr>
            <a:xfrm>
              <a:off x="0" y="66675"/>
              <a:ext cx="6711225" cy="537845"/>
            </a:xfrm>
            <a:prstGeom prst="rect">
              <a:avLst/>
            </a:prstGeom>
          </p:spPr>
          <p:txBody>
            <a:bodyPr lIns="0" tIns="0" rIns="0" bIns="0" rtlCol="0" anchor="t">
              <a:spAutoFit/>
            </a:bodyPr>
            <a:lstStyle/>
            <a:p>
              <a:pPr>
                <a:lnSpc>
                  <a:spcPts val="2879"/>
                </a:lnSpc>
              </a:pPr>
              <a:r>
                <a:rPr lang="en-US" sz="2999">
                  <a:solidFill>
                    <a:srgbClr val="FF3A21"/>
                  </a:solidFill>
                  <a:latin typeface="Open Sauce SemiBold"/>
                </a:rPr>
                <a:t>Kent Samuel Claudio</a:t>
              </a:r>
            </a:p>
          </p:txBody>
        </p:sp>
      </p:grpSp>
      <p:sp>
        <p:nvSpPr>
          <p:cNvPr id="13" name="TextBox 13"/>
          <p:cNvSpPr txBox="1"/>
          <p:nvPr/>
        </p:nvSpPr>
        <p:spPr>
          <a:xfrm rot="17453">
            <a:off x="6979328" y="7801834"/>
            <a:ext cx="4328254" cy="447675"/>
          </a:xfrm>
          <a:prstGeom prst="rect">
            <a:avLst/>
          </a:prstGeom>
        </p:spPr>
        <p:txBody>
          <a:bodyPr lIns="0" tIns="0" rIns="0" bIns="0" rtlCol="0" anchor="t">
            <a:spAutoFit/>
          </a:bodyPr>
          <a:lstStyle/>
          <a:p>
            <a:pPr algn="ctr">
              <a:lnSpc>
                <a:spcPts val="3749"/>
              </a:lnSpc>
            </a:pPr>
            <a:r>
              <a:rPr lang="en-US" sz="2499">
                <a:solidFill>
                  <a:srgbClr val="000000"/>
                </a:solidFill>
                <a:latin typeface="Open Sauce"/>
              </a:rPr>
              <a:t>2440030456</a:t>
            </a:r>
          </a:p>
        </p:txBody>
      </p:sp>
      <p:sp>
        <p:nvSpPr>
          <p:cNvPr id="14" name="TextBox 14"/>
          <p:cNvSpPr txBox="1"/>
          <p:nvPr/>
        </p:nvSpPr>
        <p:spPr>
          <a:xfrm>
            <a:off x="6978751" y="7515005"/>
            <a:ext cx="4330498" cy="386715"/>
          </a:xfrm>
          <a:prstGeom prst="rect">
            <a:avLst/>
          </a:prstGeom>
        </p:spPr>
        <p:txBody>
          <a:bodyPr lIns="0" tIns="0" rIns="0" bIns="0" rtlCol="0" anchor="t">
            <a:spAutoFit/>
          </a:bodyPr>
          <a:lstStyle/>
          <a:p>
            <a:pPr algn="ctr">
              <a:lnSpc>
                <a:spcPts val="2880"/>
              </a:lnSpc>
            </a:pPr>
            <a:r>
              <a:rPr lang="en-US" sz="3000" spc="-141">
                <a:solidFill>
                  <a:srgbClr val="FF3A21"/>
                </a:solidFill>
                <a:latin typeface="Open Sauce SemiBold"/>
              </a:rPr>
              <a:t>Vetri Marvel Budiman</a:t>
            </a:r>
          </a:p>
        </p:txBody>
      </p:sp>
      <p:grpSp>
        <p:nvGrpSpPr>
          <p:cNvPr id="15" name="Group 15"/>
          <p:cNvGrpSpPr/>
          <p:nvPr/>
        </p:nvGrpSpPr>
        <p:grpSpPr>
          <a:xfrm>
            <a:off x="12582831" y="6710029"/>
            <a:ext cx="2914190" cy="824407"/>
            <a:chOff x="0" y="0"/>
            <a:chExt cx="3885587" cy="1099210"/>
          </a:xfrm>
        </p:grpSpPr>
        <p:sp>
          <p:nvSpPr>
            <p:cNvPr id="16" name="TextBox 16"/>
            <p:cNvSpPr txBox="1"/>
            <p:nvPr/>
          </p:nvSpPr>
          <p:spPr>
            <a:xfrm rot="17453">
              <a:off x="1181" y="547700"/>
              <a:ext cx="3883226" cy="541655"/>
            </a:xfrm>
            <a:prstGeom prst="rect">
              <a:avLst/>
            </a:prstGeom>
          </p:spPr>
          <p:txBody>
            <a:bodyPr lIns="0" tIns="0" rIns="0" bIns="0" rtlCol="0" anchor="t">
              <a:spAutoFit/>
            </a:bodyPr>
            <a:lstStyle/>
            <a:p>
              <a:pPr algn="r">
                <a:lnSpc>
                  <a:spcPts val="3599"/>
                </a:lnSpc>
              </a:pPr>
              <a:r>
                <a:rPr lang="en-US" sz="2399">
                  <a:solidFill>
                    <a:srgbClr val="000000"/>
                  </a:solidFill>
                  <a:latin typeface="Open Sauce"/>
                </a:rPr>
                <a:t>2440018141</a:t>
              </a:r>
            </a:p>
          </p:txBody>
        </p:sp>
        <p:sp>
          <p:nvSpPr>
            <p:cNvPr id="17" name="TextBox 17"/>
            <p:cNvSpPr txBox="1"/>
            <p:nvPr/>
          </p:nvSpPr>
          <p:spPr>
            <a:xfrm>
              <a:off x="348" y="66675"/>
              <a:ext cx="3885239" cy="537845"/>
            </a:xfrm>
            <a:prstGeom prst="rect">
              <a:avLst/>
            </a:prstGeom>
          </p:spPr>
          <p:txBody>
            <a:bodyPr lIns="0" tIns="0" rIns="0" bIns="0" rtlCol="0" anchor="t">
              <a:spAutoFit/>
            </a:bodyPr>
            <a:lstStyle/>
            <a:p>
              <a:pPr algn="r">
                <a:lnSpc>
                  <a:spcPts val="2879"/>
                </a:lnSpc>
              </a:pPr>
              <a:r>
                <a:rPr lang="en-US" sz="3000" spc="-140">
                  <a:solidFill>
                    <a:srgbClr val="FF3A21"/>
                  </a:solidFill>
                  <a:latin typeface="Open Sauce SemiBold"/>
                </a:rPr>
                <a:t>Yulius Obi</a:t>
              </a:r>
            </a:p>
          </p:txBody>
        </p:sp>
      </p:grpSp>
      <p:sp>
        <p:nvSpPr>
          <p:cNvPr id="18" name="TextBox 18"/>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  </a:t>
            </a:r>
          </a:p>
        </p:txBody>
      </p:sp>
      <p:sp>
        <p:nvSpPr>
          <p:cNvPr id="19" name="AutoShape 19"/>
          <p:cNvSpPr/>
          <p:nvPr/>
        </p:nvSpPr>
        <p:spPr>
          <a:xfrm rot="-10800000">
            <a:off x="3669676" y="4934403"/>
            <a:ext cx="2913929" cy="0"/>
          </a:xfrm>
          <a:prstGeom prst="line">
            <a:avLst/>
          </a:prstGeom>
          <a:ln w="9525" cap="flat">
            <a:solidFill>
              <a:srgbClr val="FF3A21"/>
            </a:solidFill>
            <a:prstDash val="solid"/>
            <a:headEnd type="none" w="sm" len="sm"/>
            <a:tailEnd type="none" w="sm" len="sm"/>
          </a:ln>
        </p:spPr>
      </p:sp>
      <p:grpSp>
        <p:nvGrpSpPr>
          <p:cNvPr id="20" name="Group 20"/>
          <p:cNvGrpSpPr/>
          <p:nvPr/>
        </p:nvGrpSpPr>
        <p:grpSpPr>
          <a:xfrm>
            <a:off x="3669676" y="4101054"/>
            <a:ext cx="4751333" cy="799058"/>
            <a:chOff x="0" y="0"/>
            <a:chExt cx="6335110" cy="1065411"/>
          </a:xfrm>
        </p:grpSpPr>
        <p:sp>
          <p:nvSpPr>
            <p:cNvPr id="21" name="TextBox 21"/>
            <p:cNvSpPr txBox="1"/>
            <p:nvPr/>
          </p:nvSpPr>
          <p:spPr>
            <a:xfrm rot="17453">
              <a:off x="2118" y="507685"/>
              <a:ext cx="6331828" cy="541656"/>
            </a:xfrm>
            <a:prstGeom prst="rect">
              <a:avLst/>
            </a:prstGeom>
          </p:spPr>
          <p:txBody>
            <a:bodyPr lIns="0" tIns="0" rIns="0" bIns="0" rtlCol="0" anchor="t">
              <a:spAutoFit/>
            </a:bodyPr>
            <a:lstStyle/>
            <a:p>
              <a:pPr>
                <a:lnSpc>
                  <a:spcPts val="3599"/>
                </a:lnSpc>
              </a:pPr>
              <a:r>
                <a:rPr lang="en-US" sz="2399">
                  <a:solidFill>
                    <a:srgbClr val="000000"/>
                  </a:solidFill>
                  <a:latin typeface="Open Sauce"/>
                </a:rPr>
                <a:t>2440047173</a:t>
              </a:r>
            </a:p>
          </p:txBody>
        </p:sp>
        <p:sp>
          <p:nvSpPr>
            <p:cNvPr id="22" name="TextBox 22"/>
            <p:cNvSpPr txBox="1"/>
            <p:nvPr/>
          </p:nvSpPr>
          <p:spPr>
            <a:xfrm>
              <a:off x="0" y="66675"/>
              <a:ext cx="6335110" cy="537845"/>
            </a:xfrm>
            <a:prstGeom prst="rect">
              <a:avLst/>
            </a:prstGeom>
          </p:spPr>
          <p:txBody>
            <a:bodyPr lIns="0" tIns="0" rIns="0" bIns="0" rtlCol="0" anchor="t">
              <a:spAutoFit/>
            </a:bodyPr>
            <a:lstStyle/>
            <a:p>
              <a:pPr>
                <a:lnSpc>
                  <a:spcPts val="2879"/>
                </a:lnSpc>
              </a:pPr>
              <a:r>
                <a:rPr lang="en-US" sz="2999">
                  <a:solidFill>
                    <a:srgbClr val="FF3A21"/>
                  </a:solidFill>
                  <a:latin typeface="Open Sauce SemiBold"/>
                </a:rPr>
                <a:t>Alexander Ryu Fenando</a:t>
              </a:r>
            </a:p>
          </p:txBody>
        </p:sp>
      </p:grpSp>
      <p:sp>
        <p:nvSpPr>
          <p:cNvPr id="23" name="AutoShape 23"/>
          <p:cNvSpPr/>
          <p:nvPr/>
        </p:nvSpPr>
        <p:spPr>
          <a:xfrm rot="-10800000">
            <a:off x="11658795" y="4943228"/>
            <a:ext cx="2913929" cy="0"/>
          </a:xfrm>
          <a:prstGeom prst="line">
            <a:avLst/>
          </a:prstGeom>
          <a:ln w="9525" cap="flat">
            <a:solidFill>
              <a:srgbClr val="FF3A21"/>
            </a:solidFill>
            <a:prstDash val="solid"/>
            <a:headEnd type="none" w="sm" len="sm"/>
            <a:tailEnd type="none" w="sm" len="sm"/>
          </a:ln>
        </p:spPr>
      </p:sp>
      <p:grpSp>
        <p:nvGrpSpPr>
          <p:cNvPr id="24" name="Group 24"/>
          <p:cNvGrpSpPr/>
          <p:nvPr/>
        </p:nvGrpSpPr>
        <p:grpSpPr>
          <a:xfrm>
            <a:off x="9834086" y="4116325"/>
            <a:ext cx="4607173" cy="798327"/>
            <a:chOff x="0" y="0"/>
            <a:chExt cx="6142897" cy="1064436"/>
          </a:xfrm>
        </p:grpSpPr>
        <p:sp>
          <p:nvSpPr>
            <p:cNvPr id="25" name="TextBox 25"/>
            <p:cNvSpPr txBox="1"/>
            <p:nvPr/>
          </p:nvSpPr>
          <p:spPr>
            <a:xfrm rot="17453">
              <a:off x="2017" y="507198"/>
              <a:ext cx="6139714" cy="541656"/>
            </a:xfrm>
            <a:prstGeom prst="rect">
              <a:avLst/>
            </a:prstGeom>
          </p:spPr>
          <p:txBody>
            <a:bodyPr lIns="0" tIns="0" rIns="0" bIns="0" rtlCol="0" anchor="t">
              <a:spAutoFit/>
            </a:bodyPr>
            <a:lstStyle/>
            <a:p>
              <a:pPr algn="r">
                <a:lnSpc>
                  <a:spcPts val="3599"/>
                </a:lnSpc>
              </a:pPr>
              <a:r>
                <a:rPr lang="en-US" sz="2399">
                  <a:solidFill>
                    <a:srgbClr val="000000"/>
                  </a:solidFill>
                  <a:latin typeface="Open Sauce"/>
                </a:rPr>
                <a:t>2440004395</a:t>
              </a:r>
            </a:p>
          </p:txBody>
        </p:sp>
        <p:sp>
          <p:nvSpPr>
            <p:cNvPr id="26" name="TextBox 26"/>
            <p:cNvSpPr txBox="1"/>
            <p:nvPr/>
          </p:nvSpPr>
          <p:spPr>
            <a:xfrm>
              <a:off x="0" y="66675"/>
              <a:ext cx="6142897" cy="537845"/>
            </a:xfrm>
            <a:prstGeom prst="rect">
              <a:avLst/>
            </a:prstGeom>
          </p:spPr>
          <p:txBody>
            <a:bodyPr lIns="0" tIns="0" rIns="0" bIns="0" rtlCol="0" anchor="t">
              <a:spAutoFit/>
            </a:bodyPr>
            <a:lstStyle/>
            <a:p>
              <a:pPr algn="r">
                <a:lnSpc>
                  <a:spcPts val="2879"/>
                </a:lnSpc>
              </a:pPr>
              <a:r>
                <a:rPr lang="en-US" sz="3000">
                  <a:solidFill>
                    <a:srgbClr val="FF3A21"/>
                  </a:solidFill>
                  <a:latin typeface="Open Sauce SemiBold"/>
                </a:rPr>
                <a:t>Even Owen Thamrin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608336" y="729279"/>
            <a:ext cx="1216672" cy="1266795"/>
          </a:xfrm>
          <a:prstGeom prst="rect">
            <a:avLst/>
          </a:prstGeom>
          <a:solidFill>
            <a:srgbClr val="FF3A21"/>
          </a:solidFill>
        </p:spPr>
      </p:sp>
      <p:pic>
        <p:nvPicPr>
          <p:cNvPr id="4" name="Picture 4"/>
          <p:cNvPicPr>
            <a:picLocks noChangeAspect="1"/>
          </p:cNvPicPr>
          <p:nvPr/>
        </p:nvPicPr>
        <p:blipFill>
          <a:blip r:embed="rId2"/>
          <a:srcRect/>
          <a:stretch>
            <a:fillRect/>
          </a:stretch>
        </p:blipFill>
        <p:spPr>
          <a:xfrm>
            <a:off x="2024477" y="2857430"/>
            <a:ext cx="14239045" cy="6145913"/>
          </a:xfrm>
          <a:prstGeom prst="rect">
            <a:avLst/>
          </a:prstGeom>
        </p:spPr>
      </p:pic>
      <p:sp>
        <p:nvSpPr>
          <p:cNvPr id="5" name="TextBox 5"/>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20</a:t>
            </a:r>
          </a:p>
        </p:txBody>
      </p:sp>
      <p:sp>
        <p:nvSpPr>
          <p:cNvPr id="6" name="TextBox 6"/>
          <p:cNvSpPr txBox="1"/>
          <p:nvPr/>
        </p:nvSpPr>
        <p:spPr>
          <a:xfrm>
            <a:off x="725006" y="729248"/>
            <a:ext cx="8123198" cy="12668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PENGELOMPOKAN JUMLAH KASUS</a:t>
            </a:r>
          </a:p>
        </p:txBody>
      </p:sp>
      <p:sp>
        <p:nvSpPr>
          <p:cNvPr id="7" name="TextBox 7"/>
          <p:cNvSpPr txBox="1"/>
          <p:nvPr/>
        </p:nvSpPr>
        <p:spPr>
          <a:xfrm rot="17453">
            <a:off x="1029544" y="2241310"/>
            <a:ext cx="7072010" cy="407670"/>
          </a:xfrm>
          <a:prstGeom prst="rect">
            <a:avLst/>
          </a:prstGeom>
        </p:spPr>
        <p:txBody>
          <a:bodyPr lIns="0" tIns="0" rIns="0" bIns="0" rtlCol="0" anchor="t">
            <a:spAutoFit/>
          </a:bodyPr>
          <a:lstStyle/>
          <a:p>
            <a:pPr>
              <a:lnSpc>
                <a:spcPts val="3450"/>
              </a:lnSpc>
            </a:pPr>
            <a:r>
              <a:rPr lang="en-US" sz="2300">
                <a:solidFill>
                  <a:srgbClr val="000000"/>
                </a:solidFill>
                <a:latin typeface="Open Sauce"/>
              </a:rPr>
              <a:t>Berdasarkan Bulan</a:t>
            </a:r>
          </a:p>
        </p:txBody>
      </p:sp>
      <p:sp>
        <p:nvSpPr>
          <p:cNvPr id="8" name="TextBox 8"/>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608336" y="729279"/>
            <a:ext cx="1216672" cy="1266795"/>
          </a:xfrm>
          <a:prstGeom prst="rect">
            <a:avLst/>
          </a:prstGeom>
          <a:solidFill>
            <a:srgbClr val="FF3A21"/>
          </a:solidFill>
        </p:spPr>
      </p:sp>
      <p:pic>
        <p:nvPicPr>
          <p:cNvPr id="4" name="Picture 4"/>
          <p:cNvPicPr>
            <a:picLocks noChangeAspect="1"/>
          </p:cNvPicPr>
          <p:nvPr/>
        </p:nvPicPr>
        <p:blipFill>
          <a:blip r:embed="rId2"/>
          <a:srcRect/>
          <a:stretch>
            <a:fillRect/>
          </a:stretch>
        </p:blipFill>
        <p:spPr>
          <a:xfrm>
            <a:off x="2213988" y="2759448"/>
            <a:ext cx="13860023" cy="6053395"/>
          </a:xfrm>
          <a:prstGeom prst="rect">
            <a:avLst/>
          </a:prstGeom>
        </p:spPr>
      </p:pic>
      <p:sp>
        <p:nvSpPr>
          <p:cNvPr id="5" name="TextBox 5"/>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21</a:t>
            </a:r>
          </a:p>
        </p:txBody>
      </p:sp>
      <p:sp>
        <p:nvSpPr>
          <p:cNvPr id="6" name="TextBox 6"/>
          <p:cNvSpPr txBox="1"/>
          <p:nvPr/>
        </p:nvSpPr>
        <p:spPr>
          <a:xfrm>
            <a:off x="725006" y="729248"/>
            <a:ext cx="8123198" cy="12668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PENGELOMPOKAN JUMLAH KASUS</a:t>
            </a:r>
          </a:p>
        </p:txBody>
      </p:sp>
      <p:sp>
        <p:nvSpPr>
          <p:cNvPr id="7" name="TextBox 7"/>
          <p:cNvSpPr txBox="1"/>
          <p:nvPr/>
        </p:nvSpPr>
        <p:spPr>
          <a:xfrm rot="17453">
            <a:off x="1029544" y="2241310"/>
            <a:ext cx="7072010" cy="407670"/>
          </a:xfrm>
          <a:prstGeom prst="rect">
            <a:avLst/>
          </a:prstGeom>
        </p:spPr>
        <p:txBody>
          <a:bodyPr lIns="0" tIns="0" rIns="0" bIns="0" rtlCol="0" anchor="t">
            <a:spAutoFit/>
          </a:bodyPr>
          <a:lstStyle/>
          <a:p>
            <a:pPr>
              <a:lnSpc>
                <a:spcPts val="3450"/>
              </a:lnSpc>
            </a:pPr>
            <a:r>
              <a:rPr lang="en-US" sz="2300">
                <a:solidFill>
                  <a:srgbClr val="000000"/>
                </a:solidFill>
                <a:latin typeface="Open Sauce"/>
              </a:rPr>
              <a:t>Berdasarkan Tahun</a:t>
            </a:r>
          </a:p>
        </p:txBody>
      </p:sp>
      <p:sp>
        <p:nvSpPr>
          <p:cNvPr id="8" name="TextBox 8"/>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608336" y="729279"/>
            <a:ext cx="1216672" cy="1266795"/>
          </a:xfrm>
          <a:prstGeom prst="rect">
            <a:avLst/>
          </a:prstGeom>
          <a:solidFill>
            <a:srgbClr val="FF3A21"/>
          </a:solidFill>
        </p:spPr>
      </p:sp>
      <p:pic>
        <p:nvPicPr>
          <p:cNvPr id="4" name="Picture 4"/>
          <p:cNvPicPr>
            <a:picLocks noChangeAspect="1"/>
          </p:cNvPicPr>
          <p:nvPr/>
        </p:nvPicPr>
        <p:blipFill>
          <a:blip r:embed="rId2"/>
          <a:srcRect/>
          <a:stretch>
            <a:fillRect/>
          </a:stretch>
        </p:blipFill>
        <p:spPr>
          <a:xfrm>
            <a:off x="4786605" y="2024620"/>
            <a:ext cx="10110352" cy="6853706"/>
          </a:xfrm>
          <a:prstGeom prst="rect">
            <a:avLst/>
          </a:prstGeom>
        </p:spPr>
      </p:pic>
      <p:sp>
        <p:nvSpPr>
          <p:cNvPr id="5" name="TextBox 5"/>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22</a:t>
            </a:r>
          </a:p>
        </p:txBody>
      </p:sp>
      <p:sp>
        <p:nvSpPr>
          <p:cNvPr id="6" name="TextBox 6"/>
          <p:cNvSpPr txBox="1"/>
          <p:nvPr/>
        </p:nvSpPr>
        <p:spPr>
          <a:xfrm>
            <a:off x="725006" y="729248"/>
            <a:ext cx="8123198" cy="12668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PENGELOMPOKAN JUMLAH KASUS</a:t>
            </a:r>
          </a:p>
        </p:txBody>
      </p:sp>
      <p:sp>
        <p:nvSpPr>
          <p:cNvPr id="7" name="TextBox 7"/>
          <p:cNvSpPr txBox="1"/>
          <p:nvPr/>
        </p:nvSpPr>
        <p:spPr>
          <a:xfrm rot="17453">
            <a:off x="1029544" y="2241310"/>
            <a:ext cx="7072010" cy="407670"/>
          </a:xfrm>
          <a:prstGeom prst="rect">
            <a:avLst/>
          </a:prstGeom>
        </p:spPr>
        <p:txBody>
          <a:bodyPr lIns="0" tIns="0" rIns="0" bIns="0" rtlCol="0" anchor="t">
            <a:spAutoFit/>
          </a:bodyPr>
          <a:lstStyle/>
          <a:p>
            <a:pPr>
              <a:lnSpc>
                <a:spcPts val="3450"/>
              </a:lnSpc>
            </a:pPr>
            <a:r>
              <a:rPr lang="en-US" sz="2300">
                <a:solidFill>
                  <a:srgbClr val="000000"/>
                </a:solidFill>
                <a:latin typeface="Open Sauce"/>
              </a:rPr>
              <a:t>Berdasarkan Musim</a:t>
            </a:r>
          </a:p>
        </p:txBody>
      </p:sp>
      <p:sp>
        <p:nvSpPr>
          <p:cNvPr id="8" name="TextBox 8"/>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608336" y="729279"/>
            <a:ext cx="1216672" cy="1266795"/>
          </a:xfrm>
          <a:prstGeom prst="rect">
            <a:avLst/>
          </a:prstGeom>
          <a:solidFill>
            <a:srgbClr val="FF3A21"/>
          </a:solidFill>
        </p:spPr>
      </p:sp>
      <p:pic>
        <p:nvPicPr>
          <p:cNvPr id="4" name="Picture 4"/>
          <p:cNvPicPr>
            <a:picLocks noChangeAspect="1"/>
          </p:cNvPicPr>
          <p:nvPr/>
        </p:nvPicPr>
        <p:blipFill>
          <a:blip r:embed="rId2"/>
          <a:srcRect/>
          <a:stretch>
            <a:fillRect/>
          </a:stretch>
        </p:blipFill>
        <p:spPr>
          <a:xfrm>
            <a:off x="1685691" y="2666930"/>
            <a:ext cx="14916618" cy="6204984"/>
          </a:xfrm>
          <a:prstGeom prst="rect">
            <a:avLst/>
          </a:prstGeom>
        </p:spPr>
      </p:pic>
      <p:sp>
        <p:nvSpPr>
          <p:cNvPr id="5" name="TextBox 5"/>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23</a:t>
            </a:r>
          </a:p>
        </p:txBody>
      </p:sp>
      <p:sp>
        <p:nvSpPr>
          <p:cNvPr id="6" name="TextBox 6"/>
          <p:cNvSpPr txBox="1"/>
          <p:nvPr/>
        </p:nvSpPr>
        <p:spPr>
          <a:xfrm>
            <a:off x="725006" y="729248"/>
            <a:ext cx="8123198" cy="12668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PENGELOMPOKAN JUMLAH KASUS</a:t>
            </a:r>
          </a:p>
        </p:txBody>
      </p:sp>
      <p:sp>
        <p:nvSpPr>
          <p:cNvPr id="7" name="TextBox 7"/>
          <p:cNvSpPr txBox="1"/>
          <p:nvPr/>
        </p:nvSpPr>
        <p:spPr>
          <a:xfrm rot="17453">
            <a:off x="1029544" y="2241310"/>
            <a:ext cx="7072010" cy="407670"/>
          </a:xfrm>
          <a:prstGeom prst="rect">
            <a:avLst/>
          </a:prstGeom>
        </p:spPr>
        <p:txBody>
          <a:bodyPr lIns="0" tIns="0" rIns="0" bIns="0" rtlCol="0" anchor="t">
            <a:spAutoFit/>
          </a:bodyPr>
          <a:lstStyle/>
          <a:p>
            <a:pPr>
              <a:lnSpc>
                <a:spcPts val="3450"/>
              </a:lnSpc>
            </a:pPr>
            <a:r>
              <a:rPr lang="en-US" sz="2300" dirty="0" err="1">
                <a:solidFill>
                  <a:srgbClr val="000000"/>
                </a:solidFill>
                <a:latin typeface="Open Sauce"/>
              </a:rPr>
              <a:t>Berdasarkan</a:t>
            </a:r>
            <a:r>
              <a:rPr lang="en-US" sz="2300" dirty="0">
                <a:solidFill>
                  <a:srgbClr val="000000"/>
                </a:solidFill>
                <a:latin typeface="Open Sauce"/>
              </a:rPr>
              <a:t> Public Holiday</a:t>
            </a:r>
          </a:p>
        </p:txBody>
      </p:sp>
      <p:sp>
        <p:nvSpPr>
          <p:cNvPr id="8" name="TextBox 8"/>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608336" y="729279"/>
            <a:ext cx="1216672" cy="1266795"/>
          </a:xfrm>
          <a:prstGeom prst="rect">
            <a:avLst/>
          </a:prstGeom>
          <a:solidFill>
            <a:srgbClr val="FF3A21"/>
          </a:solidFill>
        </p:spPr>
      </p:sp>
      <p:pic>
        <p:nvPicPr>
          <p:cNvPr id="4" name="Picture 4"/>
          <p:cNvPicPr>
            <a:picLocks noChangeAspect="1"/>
          </p:cNvPicPr>
          <p:nvPr/>
        </p:nvPicPr>
        <p:blipFill>
          <a:blip r:embed="rId2"/>
          <a:srcRect l="712" t="3618"/>
          <a:stretch>
            <a:fillRect/>
          </a:stretch>
        </p:blipFill>
        <p:spPr>
          <a:xfrm>
            <a:off x="10539031" y="241241"/>
            <a:ext cx="6938357" cy="8751791"/>
          </a:xfrm>
          <a:prstGeom prst="rect">
            <a:avLst/>
          </a:prstGeom>
        </p:spPr>
      </p:pic>
      <p:pic>
        <p:nvPicPr>
          <p:cNvPr id="5" name="Picture 5"/>
          <p:cNvPicPr>
            <a:picLocks noChangeAspect="1"/>
          </p:cNvPicPr>
          <p:nvPr/>
        </p:nvPicPr>
        <p:blipFill>
          <a:blip r:embed="rId3"/>
          <a:srcRect b="56632"/>
          <a:stretch>
            <a:fillRect/>
          </a:stretch>
        </p:blipFill>
        <p:spPr>
          <a:xfrm>
            <a:off x="1020802" y="3224434"/>
            <a:ext cx="5171686" cy="5213902"/>
          </a:xfrm>
          <a:prstGeom prst="rect">
            <a:avLst/>
          </a:prstGeom>
        </p:spPr>
      </p:pic>
      <p:sp>
        <p:nvSpPr>
          <p:cNvPr id="6" name="TextBox 6"/>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24</a:t>
            </a:r>
          </a:p>
        </p:txBody>
      </p:sp>
      <p:sp>
        <p:nvSpPr>
          <p:cNvPr id="7" name="TextBox 7"/>
          <p:cNvSpPr txBox="1"/>
          <p:nvPr/>
        </p:nvSpPr>
        <p:spPr>
          <a:xfrm>
            <a:off x="1020802" y="346016"/>
            <a:ext cx="7080286" cy="1876425"/>
          </a:xfrm>
          <a:prstGeom prst="rect">
            <a:avLst/>
          </a:prstGeom>
        </p:spPr>
        <p:txBody>
          <a:bodyPr lIns="0" tIns="0" rIns="0" bIns="0" rtlCol="0" anchor="t">
            <a:spAutoFit/>
          </a:bodyPr>
          <a:lstStyle/>
          <a:p>
            <a:pPr>
              <a:lnSpc>
                <a:spcPts val="4800"/>
              </a:lnSpc>
            </a:pPr>
            <a:r>
              <a:rPr lang="en-US" sz="5000">
                <a:solidFill>
                  <a:srgbClr val="FF3A21"/>
                </a:solidFill>
                <a:latin typeface="Bernoru Expanded"/>
              </a:rPr>
              <a:t>REGULASI PENGGUNAAN SENJATA API</a:t>
            </a:r>
          </a:p>
        </p:txBody>
      </p:sp>
      <p:sp>
        <p:nvSpPr>
          <p:cNvPr id="8" name="TextBox 8"/>
          <p:cNvSpPr txBox="1"/>
          <p:nvPr/>
        </p:nvSpPr>
        <p:spPr>
          <a:xfrm rot="17453">
            <a:off x="1029544" y="2241310"/>
            <a:ext cx="7072010" cy="407670"/>
          </a:xfrm>
          <a:prstGeom prst="rect">
            <a:avLst/>
          </a:prstGeom>
        </p:spPr>
        <p:txBody>
          <a:bodyPr lIns="0" tIns="0" rIns="0" bIns="0" rtlCol="0" anchor="t">
            <a:spAutoFit/>
          </a:bodyPr>
          <a:lstStyle/>
          <a:p>
            <a:pPr>
              <a:lnSpc>
                <a:spcPts val="3450"/>
              </a:lnSpc>
            </a:pPr>
            <a:r>
              <a:rPr lang="en-US" sz="2300">
                <a:solidFill>
                  <a:srgbClr val="000000"/>
                </a:solidFill>
                <a:latin typeface="Open Sauce"/>
              </a:rPr>
              <a:t>Jumlah Regulasi dan pengelompokan kelas</a:t>
            </a:r>
          </a:p>
        </p:txBody>
      </p:sp>
      <p:sp>
        <p:nvSpPr>
          <p:cNvPr id="9" name="TextBox 9"/>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pic>
        <p:nvPicPr>
          <p:cNvPr id="10" name="Picture 10"/>
          <p:cNvPicPr>
            <a:picLocks noChangeAspect="1"/>
          </p:cNvPicPr>
          <p:nvPr/>
        </p:nvPicPr>
        <p:blipFill>
          <a:blip r:embed="rId3"/>
          <a:srcRect l="1223" t="43029" b="5115"/>
          <a:stretch>
            <a:fillRect/>
          </a:stretch>
        </p:blipFill>
        <p:spPr>
          <a:xfrm>
            <a:off x="6235339" y="3224434"/>
            <a:ext cx="4265592" cy="520575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7182" r="27182"/>
          <a:stretch>
            <a:fillRect/>
          </a:stretch>
        </p:blipFill>
        <p:spPr>
          <a:xfrm>
            <a:off x="11542049" y="694531"/>
            <a:ext cx="5276725" cy="7708618"/>
          </a:xfrm>
          <a:prstGeom prst="rect">
            <a:avLst/>
          </a:prstGeom>
        </p:spPr>
      </p:pic>
      <p:sp>
        <p:nvSpPr>
          <p:cNvPr id="3" name="AutoShape 3"/>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4" name="AutoShape 4"/>
          <p:cNvSpPr/>
          <p:nvPr/>
        </p:nvSpPr>
        <p:spPr>
          <a:xfrm>
            <a:off x="-482461" y="2595617"/>
            <a:ext cx="964922" cy="1015474"/>
          </a:xfrm>
          <a:prstGeom prst="rect">
            <a:avLst/>
          </a:prstGeom>
          <a:solidFill>
            <a:srgbClr val="FF3A21"/>
          </a:solidFill>
        </p:spPr>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9159577"/>
            <a:ext cx="406022" cy="406022"/>
          </a:xfrm>
          <a:prstGeom prst="rect">
            <a:avLst/>
          </a:prstGeom>
        </p:spPr>
      </p:pic>
      <p:grpSp>
        <p:nvGrpSpPr>
          <p:cNvPr id="6" name="Group 6"/>
          <p:cNvGrpSpPr/>
          <p:nvPr/>
        </p:nvGrpSpPr>
        <p:grpSpPr>
          <a:xfrm>
            <a:off x="1028700" y="2901623"/>
            <a:ext cx="9649719" cy="1905372"/>
            <a:chOff x="0" y="0"/>
            <a:chExt cx="12866293" cy="2540496"/>
          </a:xfrm>
        </p:grpSpPr>
        <p:sp>
          <p:nvSpPr>
            <p:cNvPr id="7" name="TextBox 7"/>
            <p:cNvSpPr txBox="1"/>
            <p:nvPr/>
          </p:nvSpPr>
          <p:spPr>
            <a:xfrm>
              <a:off x="0" y="1194931"/>
              <a:ext cx="12866293" cy="1345565"/>
            </a:xfrm>
            <a:prstGeom prst="rect">
              <a:avLst/>
            </a:prstGeom>
          </p:spPr>
          <p:txBody>
            <a:bodyPr lIns="0" tIns="0" rIns="0" bIns="0" rtlCol="0" anchor="t">
              <a:spAutoFit/>
            </a:bodyPr>
            <a:lstStyle/>
            <a:p>
              <a:pPr>
                <a:lnSpc>
                  <a:spcPts val="7560"/>
                </a:lnSpc>
              </a:pPr>
              <a:r>
                <a:rPr lang="en-US" sz="7000">
                  <a:solidFill>
                    <a:srgbClr val="FF3A21"/>
                  </a:solidFill>
                  <a:latin typeface="Bernoru Expanded"/>
                </a:rPr>
                <a:t>PENUTUP</a:t>
              </a:r>
            </a:p>
          </p:txBody>
        </p:sp>
        <p:sp>
          <p:nvSpPr>
            <p:cNvPr id="8" name="TextBox 8"/>
            <p:cNvSpPr txBox="1"/>
            <p:nvPr/>
          </p:nvSpPr>
          <p:spPr>
            <a:xfrm>
              <a:off x="0" y="104775"/>
              <a:ext cx="12866293" cy="797772"/>
            </a:xfrm>
            <a:prstGeom prst="rect">
              <a:avLst/>
            </a:prstGeom>
          </p:spPr>
          <p:txBody>
            <a:bodyPr lIns="0" tIns="0" rIns="0" bIns="0" rtlCol="0" anchor="t">
              <a:spAutoFit/>
            </a:bodyPr>
            <a:lstStyle/>
            <a:p>
              <a:pPr>
                <a:lnSpc>
                  <a:spcPts val="4320"/>
                </a:lnSpc>
              </a:pPr>
              <a:r>
                <a:rPr lang="en-US" sz="4500">
                  <a:solidFill>
                    <a:srgbClr val="FF7441"/>
                  </a:solidFill>
                  <a:latin typeface="Open Sans Extra Bold"/>
                </a:rPr>
                <a:t>SECTION 03:</a:t>
              </a:r>
            </a:p>
          </p:txBody>
        </p:sp>
      </p:grpSp>
      <p:sp>
        <p:nvSpPr>
          <p:cNvPr id="9" name="TextBox 9"/>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TextBox 2"/>
          <p:cNvSpPr txBox="1"/>
          <p:nvPr/>
        </p:nvSpPr>
        <p:spPr>
          <a:xfrm>
            <a:off x="5736152" y="314325"/>
            <a:ext cx="6815697" cy="714375"/>
          </a:xfrm>
          <a:prstGeom prst="rect">
            <a:avLst/>
          </a:prstGeom>
        </p:spPr>
        <p:txBody>
          <a:bodyPr lIns="0" tIns="0" rIns="0" bIns="0" rtlCol="0" anchor="t">
            <a:spAutoFit/>
          </a:bodyPr>
          <a:lstStyle/>
          <a:p>
            <a:pPr algn="ctr">
              <a:lnSpc>
                <a:spcPts val="5400"/>
              </a:lnSpc>
            </a:pPr>
            <a:r>
              <a:rPr lang="en-US" sz="5000">
                <a:solidFill>
                  <a:srgbClr val="FF3A21"/>
                </a:solidFill>
                <a:latin typeface="Bernoru Expanded"/>
              </a:rPr>
              <a:t>KESIMPULAN</a:t>
            </a:r>
          </a:p>
        </p:txBody>
      </p:sp>
      <p:sp>
        <p:nvSpPr>
          <p:cNvPr id="3" name="AutoShape 3"/>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4" name="TextBox 4"/>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26</a:t>
            </a:r>
          </a:p>
        </p:txBody>
      </p:sp>
      <p:sp>
        <p:nvSpPr>
          <p:cNvPr id="5" name="TextBox 5"/>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
        <p:nvSpPr>
          <p:cNvPr id="6" name="TextBox 6"/>
          <p:cNvSpPr txBox="1"/>
          <p:nvPr/>
        </p:nvSpPr>
        <p:spPr>
          <a:xfrm>
            <a:off x="1521995" y="2191049"/>
            <a:ext cx="15927805" cy="6417078"/>
          </a:xfrm>
          <a:prstGeom prst="rect">
            <a:avLst/>
          </a:prstGeom>
        </p:spPr>
        <p:txBody>
          <a:bodyPr wrap="square" lIns="0" tIns="0" rIns="0" bIns="0" rtlCol="0" anchor="t">
            <a:spAutoFit/>
          </a:bodyPr>
          <a:lstStyle/>
          <a:p>
            <a:pPr marL="647702" lvl="1" indent="-323851" algn="just">
              <a:lnSpc>
                <a:spcPts val="4200"/>
              </a:lnSpc>
              <a:buFont typeface="Arial"/>
              <a:buChar char="•"/>
            </a:pPr>
            <a:r>
              <a:rPr lang="en-US" sz="3000" dirty="0">
                <a:solidFill>
                  <a:srgbClr val="000000"/>
                </a:solidFill>
                <a:latin typeface="Open Sauce" panose="020B0604020202020204" charset="0"/>
              </a:rPr>
              <a:t>Illinois </a:t>
            </a:r>
            <a:r>
              <a:rPr lang="en-US" sz="3000" dirty="0" err="1">
                <a:solidFill>
                  <a:srgbClr val="000000"/>
                </a:solidFill>
                <a:latin typeface="Open Sauce" panose="020B0604020202020204" charset="0"/>
              </a:rPr>
              <a:t>memiliki</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jumlah</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kasus</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terbanyak</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sejumlah</a:t>
            </a:r>
            <a:r>
              <a:rPr lang="en-US" sz="3000" dirty="0">
                <a:solidFill>
                  <a:srgbClr val="000000"/>
                </a:solidFill>
                <a:latin typeface="Open Sauce" panose="020B0604020202020204" charset="0"/>
              </a:rPr>
              <a:t> 249 </a:t>
            </a:r>
            <a:r>
              <a:rPr lang="en-US" sz="3000" dirty="0" err="1">
                <a:solidFill>
                  <a:srgbClr val="000000"/>
                </a:solidFill>
                <a:latin typeface="Open Sauce" panose="020B0604020202020204" charset="0"/>
              </a:rPr>
              <a:t>kasus</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dengan</a:t>
            </a:r>
            <a:r>
              <a:rPr lang="en-US" sz="3000" dirty="0">
                <a:solidFill>
                  <a:srgbClr val="000000"/>
                </a:solidFill>
                <a:latin typeface="Open Sauce" panose="020B0604020202020204" charset="0"/>
              </a:rPr>
              <a:t> korban </a:t>
            </a:r>
            <a:r>
              <a:rPr lang="en-US" sz="3000" dirty="0" err="1">
                <a:solidFill>
                  <a:srgbClr val="000000"/>
                </a:solidFill>
                <a:latin typeface="Open Sauce" panose="020B0604020202020204" charset="0"/>
              </a:rPr>
              <a:t>sebanyak</a:t>
            </a:r>
            <a:r>
              <a:rPr lang="en-US" sz="3000" dirty="0">
                <a:solidFill>
                  <a:srgbClr val="000000"/>
                </a:solidFill>
                <a:latin typeface="Open Sauce" panose="020B0604020202020204" charset="0"/>
              </a:rPr>
              <a:t> 1260 korban.</a:t>
            </a:r>
          </a:p>
          <a:p>
            <a:pPr marL="647702" lvl="1" indent="-323851" algn="just">
              <a:lnSpc>
                <a:spcPts val="4200"/>
              </a:lnSpc>
              <a:buFont typeface="Arial"/>
              <a:buChar char="•"/>
            </a:pPr>
            <a:endParaRPr lang="en-US" sz="3000" dirty="0">
              <a:solidFill>
                <a:srgbClr val="000000"/>
              </a:solidFill>
              <a:latin typeface="Open Sauce" panose="020B0604020202020204" charset="0"/>
            </a:endParaRPr>
          </a:p>
          <a:p>
            <a:pPr marL="647702" lvl="1" indent="-323851" algn="just">
              <a:lnSpc>
                <a:spcPts val="4200"/>
              </a:lnSpc>
              <a:buFont typeface="Arial"/>
              <a:buChar char="•"/>
            </a:pPr>
            <a:r>
              <a:rPr lang="en-US" sz="3000" dirty="0">
                <a:solidFill>
                  <a:srgbClr val="000000"/>
                </a:solidFill>
                <a:latin typeface="Open Sauce" panose="020B0604020202020204" charset="0"/>
              </a:rPr>
              <a:t>Hari yang paling </a:t>
            </a:r>
            <a:r>
              <a:rPr lang="en-US" sz="3000" dirty="0" err="1">
                <a:solidFill>
                  <a:srgbClr val="000000"/>
                </a:solidFill>
                <a:latin typeface="Open Sauce" panose="020B0604020202020204" charset="0"/>
              </a:rPr>
              <a:t>banyak</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terjadinya</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insiden</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adalah</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hari</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Sabtu</a:t>
            </a:r>
            <a:r>
              <a:rPr lang="en-US" sz="3000" dirty="0">
                <a:solidFill>
                  <a:srgbClr val="000000"/>
                </a:solidFill>
                <a:latin typeface="Open Sauce" panose="020B0604020202020204" charset="0"/>
              </a:rPr>
              <a:t> dan </a:t>
            </a:r>
            <a:r>
              <a:rPr lang="en-US" sz="3000" dirty="0" err="1">
                <a:solidFill>
                  <a:srgbClr val="000000"/>
                </a:solidFill>
                <a:latin typeface="Open Sauce" panose="020B0604020202020204" charset="0"/>
              </a:rPr>
              <a:t>Minggu</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Penyebabnya</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adalah</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penduduk</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lebih</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banyak</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melakukan</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aktivitas</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sosial</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dengan</a:t>
            </a:r>
            <a:r>
              <a:rPr lang="en-US" sz="3000" dirty="0">
                <a:solidFill>
                  <a:srgbClr val="000000"/>
                </a:solidFill>
                <a:latin typeface="Open Sauce" panose="020B0604020202020204" charset="0"/>
              </a:rPr>
              <a:t> orang lain </a:t>
            </a:r>
            <a:r>
              <a:rPr lang="en-US" sz="3000" dirty="0" err="1">
                <a:solidFill>
                  <a:srgbClr val="000000"/>
                </a:solidFill>
                <a:latin typeface="Open Sauce" panose="020B0604020202020204" charset="0"/>
              </a:rPr>
              <a:t>saat</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libur</a:t>
            </a:r>
            <a:r>
              <a:rPr lang="en-US" sz="3000" dirty="0">
                <a:solidFill>
                  <a:srgbClr val="000000"/>
                </a:solidFill>
                <a:latin typeface="Open Sauce" panose="020B0604020202020204" charset="0"/>
              </a:rPr>
              <a:t> di </a:t>
            </a:r>
            <a:r>
              <a:rPr lang="en-US" sz="3000" dirty="0" err="1">
                <a:solidFill>
                  <a:srgbClr val="000000"/>
                </a:solidFill>
                <a:latin typeface="Open Sauce" panose="020B0604020202020204" charset="0"/>
              </a:rPr>
              <a:t>akhir</a:t>
            </a:r>
            <a:r>
              <a:rPr lang="en-US" sz="3000" dirty="0">
                <a:solidFill>
                  <a:srgbClr val="000000"/>
                </a:solidFill>
                <a:latin typeface="Open Sauce" panose="020B0604020202020204" charset="0"/>
              </a:rPr>
              <a:t> pekan. </a:t>
            </a:r>
            <a:r>
              <a:rPr lang="en-US" sz="3000" dirty="0" err="1">
                <a:solidFill>
                  <a:srgbClr val="000000"/>
                </a:solidFill>
                <a:latin typeface="Open Sauce" panose="020B0604020202020204" charset="0"/>
              </a:rPr>
              <a:t>Terbukti</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karena</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jumlah</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kasus</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hari</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Jumat</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memiliki</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selisih</a:t>
            </a:r>
            <a:r>
              <a:rPr lang="en-US" sz="3000" dirty="0">
                <a:solidFill>
                  <a:srgbClr val="000000"/>
                </a:solidFill>
                <a:latin typeface="Open Sauce" panose="020B0604020202020204" charset="0"/>
              </a:rPr>
              <a:t> paling </a:t>
            </a:r>
            <a:r>
              <a:rPr lang="en-US" sz="3000" dirty="0" err="1">
                <a:solidFill>
                  <a:srgbClr val="000000"/>
                </a:solidFill>
                <a:latin typeface="Open Sauce" panose="020B0604020202020204" charset="0"/>
              </a:rPr>
              <a:t>banyak</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dengan</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jumlah</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selisih</a:t>
            </a:r>
            <a:r>
              <a:rPr lang="en-US" sz="3000" dirty="0">
                <a:solidFill>
                  <a:srgbClr val="000000"/>
                </a:solidFill>
                <a:latin typeface="Open Sauce" panose="020B0604020202020204" charset="0"/>
              </a:rPr>
              <a:t> 160 </a:t>
            </a:r>
            <a:r>
              <a:rPr lang="en-US" sz="3000" dirty="0" err="1">
                <a:solidFill>
                  <a:srgbClr val="000000"/>
                </a:solidFill>
                <a:latin typeface="Open Sauce" panose="020B0604020202020204" charset="0"/>
              </a:rPr>
              <a:t>kasus</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lebih</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sedikit</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dibandingkan</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hari</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Sabtu</a:t>
            </a:r>
            <a:r>
              <a:rPr lang="en-US" sz="3000" dirty="0">
                <a:solidFill>
                  <a:srgbClr val="000000"/>
                </a:solidFill>
                <a:latin typeface="Open Sauce" panose="020B0604020202020204" charset="0"/>
              </a:rPr>
              <a:t>.</a:t>
            </a:r>
          </a:p>
          <a:p>
            <a:pPr marL="647702" lvl="1" indent="-323851" algn="just">
              <a:lnSpc>
                <a:spcPts val="4200"/>
              </a:lnSpc>
              <a:buFont typeface="Arial"/>
              <a:buChar char="•"/>
            </a:pPr>
            <a:endParaRPr lang="en-US" sz="3000" dirty="0">
              <a:solidFill>
                <a:srgbClr val="000000"/>
              </a:solidFill>
              <a:latin typeface="Open Sauce" panose="020B0604020202020204" charset="0"/>
            </a:endParaRPr>
          </a:p>
          <a:p>
            <a:pPr marL="647702" lvl="1" indent="-323851" algn="just">
              <a:lnSpc>
                <a:spcPts val="4200"/>
              </a:lnSpc>
              <a:buFont typeface="Arial"/>
              <a:buChar char="•"/>
            </a:pPr>
            <a:r>
              <a:rPr lang="en-US" sz="3000" dirty="0" err="1">
                <a:solidFill>
                  <a:srgbClr val="000000"/>
                </a:solidFill>
                <a:latin typeface="Open Sauce" panose="020B0604020202020204" charset="0"/>
              </a:rPr>
              <a:t>Bulan</a:t>
            </a:r>
            <a:r>
              <a:rPr lang="en-US" sz="3000" dirty="0">
                <a:solidFill>
                  <a:srgbClr val="000000"/>
                </a:solidFill>
                <a:latin typeface="Open Sauce" panose="020B0604020202020204" charset="0"/>
              </a:rPr>
              <a:t> yang paling </a:t>
            </a:r>
            <a:r>
              <a:rPr lang="en-US" sz="3000" dirty="0" err="1">
                <a:solidFill>
                  <a:srgbClr val="000000"/>
                </a:solidFill>
                <a:latin typeface="Open Sauce" panose="020B0604020202020204" charset="0"/>
              </a:rPr>
              <a:t>banyak</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terjadinya</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insiden</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selama</a:t>
            </a:r>
            <a:r>
              <a:rPr lang="en-US" sz="3000" dirty="0">
                <a:solidFill>
                  <a:srgbClr val="000000"/>
                </a:solidFill>
                <a:latin typeface="Open Sauce" panose="020B0604020202020204" charset="0"/>
              </a:rPr>
              <a:t> 5 </a:t>
            </a:r>
            <a:r>
              <a:rPr lang="en-US" sz="3000" dirty="0" err="1">
                <a:solidFill>
                  <a:srgbClr val="000000"/>
                </a:solidFill>
                <a:latin typeface="Open Sauce" panose="020B0604020202020204" charset="0"/>
              </a:rPr>
              <a:t>tahun</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terakhir</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adalah</a:t>
            </a:r>
            <a:r>
              <a:rPr lang="en-US" sz="3000" dirty="0">
                <a:solidFill>
                  <a:srgbClr val="000000"/>
                </a:solidFill>
                <a:latin typeface="Open Sauce" panose="020B0604020202020204" charset="0"/>
              </a:rPr>
              <a:t> pada </a:t>
            </a:r>
            <a:r>
              <a:rPr lang="en-US" sz="3000" dirty="0" err="1">
                <a:solidFill>
                  <a:srgbClr val="000000"/>
                </a:solidFill>
                <a:latin typeface="Open Sauce" panose="020B0604020202020204" charset="0"/>
              </a:rPr>
              <a:t>bulan</a:t>
            </a:r>
            <a:r>
              <a:rPr lang="en-US" sz="3000" dirty="0">
                <a:solidFill>
                  <a:srgbClr val="000000"/>
                </a:solidFill>
                <a:latin typeface="Open Sauce" panose="020B0604020202020204" charset="0"/>
              </a:rPr>
              <a:t> Mei dan </a:t>
            </a:r>
            <a:r>
              <a:rPr lang="en-US" sz="3000" dirty="0" err="1">
                <a:solidFill>
                  <a:srgbClr val="000000"/>
                </a:solidFill>
                <a:latin typeface="Open Sauce" panose="020B0604020202020204" charset="0"/>
              </a:rPr>
              <a:t>Juni</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Tahun</a:t>
            </a:r>
            <a:r>
              <a:rPr lang="en-US" sz="3000" dirty="0">
                <a:solidFill>
                  <a:srgbClr val="000000"/>
                </a:solidFill>
                <a:latin typeface="Open Sauce" panose="020B0604020202020204" charset="0"/>
              </a:rPr>
              <a:t> yang paling </a:t>
            </a:r>
            <a:r>
              <a:rPr lang="en-US" sz="3000" dirty="0" err="1">
                <a:solidFill>
                  <a:srgbClr val="000000"/>
                </a:solidFill>
                <a:latin typeface="Open Sauce" panose="020B0604020202020204" charset="0"/>
              </a:rPr>
              <a:t>banyak</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terjadinya</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insiden</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adalah</a:t>
            </a:r>
            <a:r>
              <a:rPr lang="en-US" sz="3000" dirty="0">
                <a:solidFill>
                  <a:srgbClr val="000000"/>
                </a:solidFill>
                <a:latin typeface="Open Sauce" panose="020B0604020202020204" charset="0"/>
              </a:rPr>
              <a:t> pada </a:t>
            </a:r>
            <a:r>
              <a:rPr lang="en-US" sz="3000" dirty="0" err="1">
                <a:solidFill>
                  <a:srgbClr val="000000"/>
                </a:solidFill>
                <a:latin typeface="Open Sauce" panose="020B0604020202020204" charset="0"/>
              </a:rPr>
              <a:t>tahun</a:t>
            </a:r>
            <a:r>
              <a:rPr lang="en-US" sz="3000" dirty="0">
                <a:solidFill>
                  <a:srgbClr val="000000"/>
                </a:solidFill>
                <a:latin typeface="Open Sauce" panose="020B0604020202020204" charset="0"/>
              </a:rPr>
              <a:t> 2021. Hal </a:t>
            </a:r>
            <a:r>
              <a:rPr lang="en-US" sz="3000" dirty="0" err="1">
                <a:solidFill>
                  <a:srgbClr val="000000"/>
                </a:solidFill>
                <a:latin typeface="Open Sauce" panose="020B0604020202020204" charset="0"/>
              </a:rPr>
              <a:t>ini</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karena</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dipengaruhi</a:t>
            </a:r>
            <a:r>
              <a:rPr lang="en-US" sz="3000" dirty="0">
                <a:solidFill>
                  <a:srgbClr val="000000"/>
                </a:solidFill>
                <a:latin typeface="Open Sauce" panose="020B0604020202020204" charset="0"/>
              </a:rPr>
              <a:t> oleh </a:t>
            </a:r>
            <a:r>
              <a:rPr lang="en-US" sz="3000" dirty="0" err="1">
                <a:solidFill>
                  <a:srgbClr val="000000"/>
                </a:solidFill>
                <a:latin typeface="Open Sauce" panose="020B0604020202020204" charset="0"/>
              </a:rPr>
              <a:t>kondisi</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masyarakat</a:t>
            </a:r>
            <a:r>
              <a:rPr lang="en-US" sz="3000" dirty="0">
                <a:solidFill>
                  <a:srgbClr val="000000"/>
                </a:solidFill>
                <a:latin typeface="Open Sauce" panose="020B0604020202020204" charset="0"/>
              </a:rPr>
              <a:t> </a:t>
            </a:r>
            <a:r>
              <a:rPr lang="en-US" sz="3000" dirty="0" err="1">
                <a:solidFill>
                  <a:srgbClr val="000000"/>
                </a:solidFill>
                <a:latin typeface="Open Sauce" panose="020B0604020202020204" charset="0"/>
              </a:rPr>
              <a:t>disituasi</a:t>
            </a:r>
            <a:r>
              <a:rPr lang="en-US" sz="3000" dirty="0">
                <a:solidFill>
                  <a:srgbClr val="000000"/>
                </a:solidFill>
                <a:latin typeface="Open Sauce" panose="020B0604020202020204" charset="0"/>
              </a:rPr>
              <a:t> COVID-19.</a:t>
            </a:r>
          </a:p>
        </p:txBody>
      </p:sp>
      <p:sp>
        <p:nvSpPr>
          <p:cNvPr id="7" name="AutoShape 7"/>
          <p:cNvSpPr/>
          <p:nvPr/>
        </p:nvSpPr>
        <p:spPr>
          <a:xfrm rot="5400000">
            <a:off x="9003425" y="661538"/>
            <a:ext cx="281150" cy="1015474"/>
          </a:xfrm>
          <a:prstGeom prst="rect">
            <a:avLst/>
          </a:prstGeom>
          <a:solidFill>
            <a:srgbClr val="FF3A21"/>
          </a:solid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TextBox 2"/>
          <p:cNvSpPr txBox="1"/>
          <p:nvPr/>
        </p:nvSpPr>
        <p:spPr>
          <a:xfrm>
            <a:off x="5736152" y="314325"/>
            <a:ext cx="6815697" cy="714375"/>
          </a:xfrm>
          <a:prstGeom prst="rect">
            <a:avLst/>
          </a:prstGeom>
        </p:spPr>
        <p:txBody>
          <a:bodyPr lIns="0" tIns="0" rIns="0" bIns="0" rtlCol="0" anchor="t">
            <a:spAutoFit/>
          </a:bodyPr>
          <a:lstStyle/>
          <a:p>
            <a:pPr algn="ctr">
              <a:lnSpc>
                <a:spcPts val="5400"/>
              </a:lnSpc>
            </a:pPr>
            <a:r>
              <a:rPr lang="en-US" sz="5000">
                <a:solidFill>
                  <a:srgbClr val="FF3A21"/>
                </a:solidFill>
                <a:latin typeface="Bernoru Expanded"/>
              </a:rPr>
              <a:t>KESIMPULAN</a:t>
            </a:r>
          </a:p>
        </p:txBody>
      </p:sp>
      <p:sp>
        <p:nvSpPr>
          <p:cNvPr id="3" name="AutoShape 3"/>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4" name="TextBox 4"/>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27</a:t>
            </a:r>
          </a:p>
        </p:txBody>
      </p:sp>
      <p:sp>
        <p:nvSpPr>
          <p:cNvPr id="5" name="TextBox 5"/>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
        <p:nvSpPr>
          <p:cNvPr id="6" name="TextBox 6"/>
          <p:cNvSpPr txBox="1"/>
          <p:nvPr/>
        </p:nvSpPr>
        <p:spPr>
          <a:xfrm>
            <a:off x="1521995" y="2724394"/>
            <a:ext cx="15244010" cy="5338962"/>
          </a:xfrm>
          <a:prstGeom prst="rect">
            <a:avLst/>
          </a:prstGeom>
        </p:spPr>
        <p:txBody>
          <a:bodyPr lIns="0" tIns="0" rIns="0" bIns="0" rtlCol="0" anchor="t">
            <a:spAutoFit/>
          </a:bodyPr>
          <a:lstStyle/>
          <a:p>
            <a:pPr marL="647702" lvl="1" indent="-323851" algn="just">
              <a:lnSpc>
                <a:spcPts val="4200"/>
              </a:lnSpc>
              <a:buFont typeface="Arial"/>
              <a:buChar char="•"/>
            </a:pPr>
            <a:r>
              <a:rPr lang="en-US" sz="3000" dirty="0" err="1">
                <a:latin typeface="Open Sauce" panose="020B0604020202020204" charset="0"/>
              </a:rPr>
              <a:t>Musim</a:t>
            </a:r>
            <a:r>
              <a:rPr lang="en-US" sz="3000" dirty="0">
                <a:latin typeface="Open Sauce" panose="020B0604020202020204" charset="0"/>
              </a:rPr>
              <a:t> Semi dan </a:t>
            </a:r>
            <a:r>
              <a:rPr lang="en-US" sz="3000" dirty="0" err="1">
                <a:latin typeface="Open Sauce" panose="020B0604020202020204" charset="0"/>
              </a:rPr>
              <a:t>Musim</a:t>
            </a:r>
            <a:r>
              <a:rPr lang="en-US" sz="3000" dirty="0">
                <a:latin typeface="Open Sauce" panose="020B0604020202020204" charset="0"/>
              </a:rPr>
              <a:t> </a:t>
            </a:r>
            <a:r>
              <a:rPr lang="en-US" sz="3000" dirty="0" err="1">
                <a:latin typeface="Open Sauce" panose="020B0604020202020204" charset="0"/>
              </a:rPr>
              <a:t>Panas</a:t>
            </a:r>
            <a:r>
              <a:rPr lang="en-US" sz="3000" dirty="0">
                <a:latin typeface="Open Sauce" panose="020B0604020202020204" charset="0"/>
              </a:rPr>
              <a:t> </a:t>
            </a:r>
            <a:r>
              <a:rPr lang="en-US" sz="3000" dirty="0" err="1">
                <a:latin typeface="Open Sauce" panose="020B0604020202020204" charset="0"/>
              </a:rPr>
              <a:t>terjadi</a:t>
            </a:r>
            <a:r>
              <a:rPr lang="en-US" sz="3000" dirty="0">
                <a:latin typeface="Open Sauce" panose="020B0604020202020204" charset="0"/>
              </a:rPr>
              <a:t> </a:t>
            </a:r>
            <a:r>
              <a:rPr lang="en-US" sz="3000" dirty="0" err="1">
                <a:latin typeface="Open Sauce" panose="020B0604020202020204" charset="0"/>
              </a:rPr>
              <a:t>peningkatan</a:t>
            </a:r>
            <a:r>
              <a:rPr lang="en-US" sz="3000" dirty="0">
                <a:latin typeface="Open Sauce" panose="020B0604020202020204" charset="0"/>
              </a:rPr>
              <a:t> </a:t>
            </a:r>
            <a:r>
              <a:rPr lang="en-US" sz="3000" dirty="0" err="1">
                <a:latin typeface="Open Sauce" panose="020B0604020202020204" charset="0"/>
              </a:rPr>
              <a:t>kasus</a:t>
            </a:r>
            <a:r>
              <a:rPr lang="en-US" sz="3000" dirty="0">
                <a:latin typeface="Open Sauce" panose="020B0604020202020204" charset="0"/>
              </a:rPr>
              <a:t> </a:t>
            </a:r>
            <a:r>
              <a:rPr lang="en-US" sz="3000" dirty="0" err="1">
                <a:latin typeface="Open Sauce" panose="020B0604020202020204" charset="0"/>
              </a:rPr>
              <a:t>penembakan</a:t>
            </a:r>
            <a:r>
              <a:rPr lang="en-US" sz="3000" dirty="0">
                <a:latin typeface="Open Sauce" panose="020B0604020202020204" charset="0"/>
              </a:rPr>
              <a:t>. Hal </a:t>
            </a:r>
            <a:r>
              <a:rPr lang="en-US" sz="3000" dirty="0" err="1">
                <a:latin typeface="Open Sauce" panose="020B0604020202020204" charset="0"/>
              </a:rPr>
              <a:t>ini</a:t>
            </a:r>
            <a:r>
              <a:rPr lang="en-US" sz="3000" dirty="0">
                <a:latin typeface="Open Sauce" panose="020B0604020202020204" charset="0"/>
              </a:rPr>
              <a:t> </a:t>
            </a:r>
            <a:r>
              <a:rPr lang="en-US" sz="3000" dirty="0" err="1">
                <a:latin typeface="Open Sauce" panose="020B0604020202020204" charset="0"/>
              </a:rPr>
              <a:t>memberikan</a:t>
            </a:r>
            <a:r>
              <a:rPr lang="en-US" sz="3000" dirty="0">
                <a:latin typeface="Open Sauce" panose="020B0604020202020204" charset="0"/>
              </a:rPr>
              <a:t> kami </a:t>
            </a:r>
            <a:r>
              <a:rPr lang="en-US" sz="3000" dirty="0" err="1">
                <a:latin typeface="Open Sauce" panose="020B0604020202020204" charset="0"/>
              </a:rPr>
              <a:t>hipotesis</a:t>
            </a:r>
            <a:r>
              <a:rPr lang="en-US" sz="3000" dirty="0">
                <a:latin typeface="Open Sauce" panose="020B0604020202020204" charset="0"/>
              </a:rPr>
              <a:t> </a:t>
            </a:r>
            <a:r>
              <a:rPr lang="en-US" sz="3000" dirty="0" err="1">
                <a:latin typeface="Open Sauce" panose="020B0604020202020204" charset="0"/>
              </a:rPr>
              <a:t>bahwa</a:t>
            </a:r>
            <a:r>
              <a:rPr lang="en-US" sz="3000" dirty="0">
                <a:latin typeface="Open Sauce" panose="020B0604020202020204" charset="0"/>
              </a:rPr>
              <a:t> </a:t>
            </a:r>
            <a:r>
              <a:rPr lang="en-US" sz="3000" dirty="0" err="1">
                <a:latin typeface="Open Sauce" panose="020B0604020202020204" charset="0"/>
              </a:rPr>
              <a:t>hari</a:t>
            </a:r>
            <a:r>
              <a:rPr lang="en-US" sz="3000" dirty="0">
                <a:latin typeface="Open Sauce" panose="020B0604020202020204" charset="0"/>
              </a:rPr>
              <a:t> </a:t>
            </a:r>
            <a:r>
              <a:rPr lang="en-US" sz="3000" dirty="0" err="1">
                <a:latin typeface="Open Sauce" panose="020B0604020202020204" charset="0"/>
              </a:rPr>
              <a:t>libur</a:t>
            </a:r>
            <a:r>
              <a:rPr lang="en-US" sz="3000" dirty="0">
                <a:latin typeface="Open Sauce" panose="020B0604020202020204" charset="0"/>
              </a:rPr>
              <a:t> </a:t>
            </a:r>
            <a:r>
              <a:rPr lang="en-US" sz="3000" dirty="0" err="1">
                <a:latin typeface="Open Sauce" panose="020B0604020202020204" charset="0"/>
              </a:rPr>
              <a:t>memungkinkan</a:t>
            </a:r>
            <a:r>
              <a:rPr lang="en-US" sz="3000" dirty="0">
                <a:latin typeface="Open Sauce" panose="020B0604020202020204" charset="0"/>
              </a:rPr>
              <a:t> </a:t>
            </a:r>
            <a:r>
              <a:rPr lang="en-US" sz="3000" dirty="0" err="1">
                <a:latin typeface="Open Sauce" panose="020B0604020202020204" charset="0"/>
              </a:rPr>
              <a:t>dapat</a:t>
            </a:r>
            <a:r>
              <a:rPr lang="en-US" sz="3000" dirty="0">
                <a:latin typeface="Open Sauce" panose="020B0604020202020204" charset="0"/>
              </a:rPr>
              <a:t> </a:t>
            </a:r>
            <a:r>
              <a:rPr lang="en-US" sz="3000" dirty="0" err="1">
                <a:latin typeface="Open Sauce" panose="020B0604020202020204" charset="0"/>
              </a:rPr>
              <a:t>terjadinya</a:t>
            </a:r>
            <a:r>
              <a:rPr lang="en-US" sz="3000" dirty="0">
                <a:latin typeface="Open Sauce" panose="020B0604020202020204" charset="0"/>
              </a:rPr>
              <a:t> </a:t>
            </a:r>
            <a:r>
              <a:rPr lang="en-US" sz="3000" dirty="0" err="1">
                <a:latin typeface="Open Sauce" panose="020B0604020202020204" charset="0"/>
              </a:rPr>
              <a:t>penembakan</a:t>
            </a:r>
            <a:r>
              <a:rPr lang="en-US" sz="3000" dirty="0">
                <a:latin typeface="Open Sauce" panose="020B0604020202020204" charset="0"/>
              </a:rPr>
              <a:t> </a:t>
            </a:r>
            <a:r>
              <a:rPr lang="en-US" sz="3000" dirty="0" err="1">
                <a:latin typeface="Open Sauce" panose="020B0604020202020204" charset="0"/>
              </a:rPr>
              <a:t>karena</a:t>
            </a:r>
            <a:r>
              <a:rPr lang="en-US" sz="3000" dirty="0">
                <a:latin typeface="Open Sauce" panose="020B0604020202020204" charset="0"/>
              </a:rPr>
              <a:t> pada </a:t>
            </a:r>
            <a:r>
              <a:rPr lang="en-US" sz="3000" dirty="0" err="1">
                <a:latin typeface="Open Sauce" panose="020B0604020202020204" charset="0"/>
              </a:rPr>
              <a:t>libur</a:t>
            </a:r>
            <a:r>
              <a:rPr lang="en-US" sz="3000" dirty="0">
                <a:latin typeface="Open Sauce" panose="020B0604020202020204" charset="0"/>
              </a:rPr>
              <a:t> </a:t>
            </a:r>
            <a:r>
              <a:rPr lang="en-US" sz="3000" dirty="0" err="1">
                <a:latin typeface="Open Sauce" panose="020B0604020202020204" charset="0"/>
              </a:rPr>
              <a:t>musim</a:t>
            </a:r>
            <a:r>
              <a:rPr lang="en-US" sz="3000" dirty="0">
                <a:latin typeface="Open Sauce" panose="020B0604020202020204" charset="0"/>
              </a:rPr>
              <a:t> </a:t>
            </a:r>
            <a:r>
              <a:rPr lang="en-US" sz="3000" dirty="0" err="1">
                <a:latin typeface="Open Sauce" panose="020B0604020202020204" charset="0"/>
              </a:rPr>
              <a:t>panas</a:t>
            </a:r>
            <a:r>
              <a:rPr lang="en-US" sz="3000" dirty="0">
                <a:latin typeface="Open Sauce" panose="020B0604020202020204" charset="0"/>
              </a:rPr>
              <a:t>, </a:t>
            </a:r>
            <a:r>
              <a:rPr lang="en-US" sz="3000" dirty="0" err="1">
                <a:latin typeface="Open Sauce" panose="020B0604020202020204" charset="0"/>
              </a:rPr>
              <a:t>penduduk</a:t>
            </a:r>
            <a:r>
              <a:rPr lang="en-US" sz="3000" dirty="0">
                <a:latin typeface="Open Sauce" panose="020B0604020202020204" charset="0"/>
              </a:rPr>
              <a:t> </a:t>
            </a:r>
            <a:r>
              <a:rPr lang="en-US" sz="3000" dirty="0" err="1">
                <a:latin typeface="Open Sauce" panose="020B0604020202020204" charset="0"/>
              </a:rPr>
              <a:t>menjalani</a:t>
            </a:r>
            <a:r>
              <a:rPr lang="en-US" sz="3000" dirty="0">
                <a:latin typeface="Open Sauce" panose="020B0604020202020204" charset="0"/>
              </a:rPr>
              <a:t> </a:t>
            </a:r>
            <a:r>
              <a:rPr lang="en-US" sz="3000" dirty="0" err="1">
                <a:latin typeface="Open Sauce" panose="020B0604020202020204" charset="0"/>
              </a:rPr>
              <a:t>aktivitas</a:t>
            </a:r>
            <a:r>
              <a:rPr lang="en-US" sz="3000" dirty="0">
                <a:latin typeface="Open Sauce" panose="020B0604020202020204" charset="0"/>
              </a:rPr>
              <a:t> </a:t>
            </a:r>
            <a:r>
              <a:rPr lang="en-US" sz="3000" dirty="0" err="1">
                <a:latin typeface="Open Sauce" panose="020B0604020202020204" charset="0"/>
              </a:rPr>
              <a:t>dengan</a:t>
            </a:r>
            <a:r>
              <a:rPr lang="en-US" sz="3000" dirty="0">
                <a:latin typeface="Open Sauce" panose="020B0604020202020204" charset="0"/>
              </a:rPr>
              <a:t> orang lain.</a:t>
            </a:r>
          </a:p>
          <a:p>
            <a:pPr algn="just">
              <a:lnSpc>
                <a:spcPts val="4200"/>
              </a:lnSpc>
            </a:pPr>
            <a:endParaRPr lang="en-US" sz="3000" dirty="0">
              <a:solidFill>
                <a:srgbClr val="000000"/>
              </a:solidFill>
              <a:latin typeface="Open Sans Light"/>
            </a:endParaRPr>
          </a:p>
          <a:p>
            <a:pPr marL="647702" lvl="1" indent="-323851" algn="just">
              <a:lnSpc>
                <a:spcPts val="4200"/>
              </a:lnSpc>
              <a:buFont typeface="Arial"/>
              <a:buChar char="•"/>
            </a:pPr>
            <a:r>
              <a:rPr lang="en-US" sz="3000" dirty="0" err="1">
                <a:latin typeface="Open Sauce" panose="020B0604020202020204" charset="0"/>
              </a:rPr>
              <a:t>Jumlah</a:t>
            </a:r>
            <a:r>
              <a:rPr lang="en-US" sz="3000" dirty="0">
                <a:latin typeface="Open Sauce" panose="020B0604020202020204" charset="0"/>
              </a:rPr>
              <a:t> </a:t>
            </a:r>
            <a:r>
              <a:rPr lang="en-US" sz="3000" dirty="0" err="1">
                <a:latin typeface="Open Sauce" panose="020B0604020202020204" charset="0"/>
              </a:rPr>
              <a:t>regulasi</a:t>
            </a:r>
            <a:r>
              <a:rPr lang="en-US" sz="3000" dirty="0">
                <a:latin typeface="Open Sauce" panose="020B0604020202020204" charset="0"/>
              </a:rPr>
              <a:t> </a:t>
            </a:r>
            <a:r>
              <a:rPr lang="en-US" sz="3000" dirty="0" err="1">
                <a:latin typeface="Open Sauce" panose="020B0604020202020204" charset="0"/>
              </a:rPr>
              <a:t>penggunaan</a:t>
            </a:r>
            <a:r>
              <a:rPr lang="en-US" sz="3000" dirty="0">
                <a:latin typeface="Open Sauce" panose="020B0604020202020204" charset="0"/>
              </a:rPr>
              <a:t> </a:t>
            </a:r>
            <a:r>
              <a:rPr lang="en-US" sz="3000" dirty="0" err="1">
                <a:latin typeface="Open Sauce" panose="020B0604020202020204" charset="0"/>
              </a:rPr>
              <a:t>senjata</a:t>
            </a:r>
            <a:r>
              <a:rPr lang="en-US" sz="3000" dirty="0">
                <a:latin typeface="Open Sauce" panose="020B0604020202020204" charset="0"/>
              </a:rPr>
              <a:t> </a:t>
            </a:r>
            <a:r>
              <a:rPr lang="en-US" sz="3000" dirty="0" err="1">
                <a:latin typeface="Open Sauce" panose="020B0604020202020204" charset="0"/>
              </a:rPr>
              <a:t>api</a:t>
            </a:r>
            <a:r>
              <a:rPr lang="en-US" sz="3000" dirty="0">
                <a:latin typeface="Open Sauce" panose="020B0604020202020204" charset="0"/>
              </a:rPr>
              <a:t> </a:t>
            </a:r>
            <a:r>
              <a:rPr lang="en-US" sz="3000" dirty="0" err="1">
                <a:latin typeface="Open Sauce" panose="020B0604020202020204" charset="0"/>
              </a:rPr>
              <a:t>tidak</a:t>
            </a:r>
            <a:r>
              <a:rPr lang="en-US" sz="3000" dirty="0">
                <a:latin typeface="Open Sauce" panose="020B0604020202020204" charset="0"/>
              </a:rPr>
              <a:t> </a:t>
            </a:r>
            <a:r>
              <a:rPr lang="en-US" sz="3000" dirty="0" err="1">
                <a:latin typeface="Open Sauce" panose="020B0604020202020204" charset="0"/>
              </a:rPr>
              <a:t>terlalu</a:t>
            </a:r>
            <a:r>
              <a:rPr lang="en-US" sz="3000" dirty="0">
                <a:latin typeface="Open Sauce" panose="020B0604020202020204" charset="0"/>
              </a:rPr>
              <a:t> </a:t>
            </a:r>
            <a:r>
              <a:rPr lang="en-US" sz="3000" dirty="0" err="1">
                <a:latin typeface="Open Sauce" panose="020B0604020202020204" charset="0"/>
              </a:rPr>
              <a:t>mempengaruhi</a:t>
            </a:r>
            <a:r>
              <a:rPr lang="en-US" sz="3000" dirty="0">
                <a:latin typeface="Open Sauce" panose="020B0604020202020204" charset="0"/>
              </a:rPr>
              <a:t> </a:t>
            </a:r>
            <a:r>
              <a:rPr lang="en-US" sz="3000" dirty="0" err="1">
                <a:latin typeface="Open Sauce" panose="020B0604020202020204" charset="0"/>
              </a:rPr>
              <a:t>secara</a:t>
            </a:r>
            <a:r>
              <a:rPr lang="en-US" sz="3000" dirty="0">
                <a:latin typeface="Open Sauce" panose="020B0604020202020204" charset="0"/>
              </a:rPr>
              <a:t> </a:t>
            </a:r>
            <a:r>
              <a:rPr lang="en-US" sz="3000" dirty="0" err="1">
                <a:latin typeface="Open Sauce" panose="020B0604020202020204" charset="0"/>
              </a:rPr>
              <a:t>signifikan</a:t>
            </a:r>
            <a:r>
              <a:rPr lang="en-US" sz="3000" dirty="0">
                <a:latin typeface="Open Sauce" panose="020B0604020202020204" charset="0"/>
              </a:rPr>
              <a:t> </a:t>
            </a:r>
            <a:r>
              <a:rPr lang="en-US" sz="3000" dirty="0" err="1">
                <a:latin typeface="Open Sauce" panose="020B0604020202020204" charset="0"/>
              </a:rPr>
              <a:t>karena</a:t>
            </a:r>
            <a:r>
              <a:rPr lang="en-US" sz="3000" dirty="0">
                <a:latin typeface="Open Sauce" panose="020B0604020202020204" charset="0"/>
              </a:rPr>
              <a:t> </a:t>
            </a:r>
            <a:r>
              <a:rPr lang="en-US" sz="3000" dirty="0" err="1">
                <a:latin typeface="Open Sauce" panose="020B0604020202020204" charset="0"/>
              </a:rPr>
              <a:t>hasil</a:t>
            </a:r>
            <a:r>
              <a:rPr lang="en-US" sz="3000" dirty="0">
                <a:latin typeface="Open Sauce" panose="020B0604020202020204" charset="0"/>
              </a:rPr>
              <a:t> yang </a:t>
            </a:r>
            <a:r>
              <a:rPr lang="en-US" sz="3000" dirty="0" err="1">
                <a:latin typeface="Open Sauce" panose="020B0604020202020204" charset="0"/>
              </a:rPr>
              <a:t>didapat</a:t>
            </a:r>
            <a:r>
              <a:rPr lang="en-US" sz="3000" dirty="0">
                <a:latin typeface="Open Sauce" panose="020B0604020202020204" charset="0"/>
              </a:rPr>
              <a:t> </a:t>
            </a:r>
            <a:r>
              <a:rPr lang="en-US" sz="3000" dirty="0" err="1">
                <a:latin typeface="Open Sauce" panose="020B0604020202020204" charset="0"/>
              </a:rPr>
              <a:t>seperti</a:t>
            </a:r>
            <a:r>
              <a:rPr lang="en-US" sz="3000" dirty="0">
                <a:latin typeface="Open Sauce" panose="020B0604020202020204" charset="0"/>
              </a:rPr>
              <a:t> California negara yang </a:t>
            </a:r>
            <a:r>
              <a:rPr lang="en-US" sz="3000" dirty="0" err="1">
                <a:latin typeface="Open Sauce" panose="020B0604020202020204" charset="0"/>
              </a:rPr>
              <a:t>memiliki</a:t>
            </a:r>
            <a:r>
              <a:rPr lang="en-US" sz="3000" dirty="0">
                <a:latin typeface="Open Sauce" panose="020B0604020202020204" charset="0"/>
              </a:rPr>
              <a:t> </a:t>
            </a:r>
            <a:r>
              <a:rPr lang="en-US" sz="3000" dirty="0" err="1">
                <a:latin typeface="Open Sauce" panose="020B0604020202020204" charset="0"/>
              </a:rPr>
              <a:t>regulasi</a:t>
            </a:r>
            <a:r>
              <a:rPr lang="en-US" sz="3000" dirty="0">
                <a:latin typeface="Open Sauce" panose="020B0604020202020204" charset="0"/>
              </a:rPr>
              <a:t> </a:t>
            </a:r>
            <a:r>
              <a:rPr lang="en-US" sz="3000" dirty="0" err="1">
                <a:latin typeface="Open Sauce" panose="020B0604020202020204" charset="0"/>
              </a:rPr>
              <a:t>senjata</a:t>
            </a:r>
            <a:r>
              <a:rPr lang="en-US" sz="3000" dirty="0">
                <a:latin typeface="Open Sauce" panose="020B0604020202020204" charset="0"/>
              </a:rPr>
              <a:t> </a:t>
            </a:r>
            <a:r>
              <a:rPr lang="en-US" sz="3000" dirty="0" err="1">
                <a:latin typeface="Open Sauce" panose="020B0604020202020204" charset="0"/>
              </a:rPr>
              <a:t>api</a:t>
            </a:r>
            <a:r>
              <a:rPr lang="en-US" sz="3000" dirty="0">
                <a:latin typeface="Open Sauce" panose="020B0604020202020204" charset="0"/>
              </a:rPr>
              <a:t> yang </a:t>
            </a:r>
            <a:r>
              <a:rPr lang="en-US" sz="3000" dirty="0" err="1">
                <a:latin typeface="Open Sauce" panose="020B0604020202020204" charset="0"/>
              </a:rPr>
              <a:t>ketat</a:t>
            </a:r>
            <a:r>
              <a:rPr lang="en-US" sz="3000" dirty="0">
                <a:latin typeface="Open Sauce" panose="020B0604020202020204" charset="0"/>
              </a:rPr>
              <a:t>, </a:t>
            </a:r>
            <a:r>
              <a:rPr lang="en-US" sz="3000" dirty="0" err="1">
                <a:latin typeface="Open Sauce" panose="020B0604020202020204" charset="0"/>
              </a:rPr>
              <a:t>memiliki</a:t>
            </a:r>
            <a:r>
              <a:rPr lang="en-US" sz="3000" dirty="0">
                <a:latin typeface="Open Sauce" panose="020B0604020202020204" charset="0"/>
              </a:rPr>
              <a:t> </a:t>
            </a:r>
            <a:r>
              <a:rPr lang="en-US" sz="3000" dirty="0" err="1">
                <a:latin typeface="Open Sauce" panose="020B0604020202020204" charset="0"/>
              </a:rPr>
              <a:t>insiden</a:t>
            </a:r>
            <a:r>
              <a:rPr lang="en-US" sz="3000" dirty="0">
                <a:latin typeface="Open Sauce" panose="020B0604020202020204" charset="0"/>
              </a:rPr>
              <a:t> dan </a:t>
            </a:r>
            <a:r>
              <a:rPr lang="en-US" sz="3000" dirty="0" err="1">
                <a:latin typeface="Open Sauce" panose="020B0604020202020204" charset="0"/>
              </a:rPr>
              <a:t>jumlah</a:t>
            </a:r>
            <a:r>
              <a:rPr lang="en-US" sz="3000" dirty="0">
                <a:latin typeface="Open Sauce" panose="020B0604020202020204" charset="0"/>
              </a:rPr>
              <a:t> korban </a:t>
            </a:r>
            <a:r>
              <a:rPr lang="en-US" sz="3000" dirty="0" err="1">
                <a:latin typeface="Open Sauce" panose="020B0604020202020204" charset="0"/>
              </a:rPr>
              <a:t>penembakan</a:t>
            </a:r>
            <a:r>
              <a:rPr lang="en-US" sz="3000" dirty="0">
                <a:latin typeface="Open Sauce" panose="020B0604020202020204" charset="0"/>
              </a:rPr>
              <a:t> yang sangat </a:t>
            </a:r>
            <a:r>
              <a:rPr lang="en-US" sz="3000" dirty="0" err="1">
                <a:latin typeface="Open Sauce" panose="020B0604020202020204" charset="0"/>
              </a:rPr>
              <a:t>banyak</a:t>
            </a:r>
            <a:r>
              <a:rPr lang="en-US" sz="3000" dirty="0">
                <a:latin typeface="Open Sauce" panose="020B0604020202020204" charset="0"/>
              </a:rPr>
              <a:t>.</a:t>
            </a:r>
          </a:p>
          <a:p>
            <a:pPr algn="just">
              <a:lnSpc>
                <a:spcPts val="4200"/>
              </a:lnSpc>
            </a:pPr>
            <a:endParaRPr lang="en-US" sz="3000" dirty="0">
              <a:solidFill>
                <a:srgbClr val="000000"/>
              </a:solidFill>
              <a:latin typeface="Arimo"/>
            </a:endParaRPr>
          </a:p>
        </p:txBody>
      </p:sp>
      <p:sp>
        <p:nvSpPr>
          <p:cNvPr id="7" name="AutoShape 7"/>
          <p:cNvSpPr/>
          <p:nvPr/>
        </p:nvSpPr>
        <p:spPr>
          <a:xfrm rot="5400000">
            <a:off x="9003425" y="661538"/>
            <a:ext cx="281150" cy="1015474"/>
          </a:xfrm>
          <a:prstGeom prst="rect">
            <a:avLst/>
          </a:prstGeom>
          <a:solidFill>
            <a:srgbClr val="FF3A21"/>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552306" y="1028700"/>
            <a:ext cx="1216672" cy="1086030"/>
          </a:xfrm>
          <a:prstGeom prst="rect">
            <a:avLst/>
          </a:prstGeom>
          <a:solidFill>
            <a:srgbClr val="FF3A21"/>
          </a:solidFill>
        </p:spPr>
      </p:sp>
      <p:sp>
        <p:nvSpPr>
          <p:cNvPr id="3" name="AutoShape 3"/>
          <p:cNvSpPr/>
          <p:nvPr/>
        </p:nvSpPr>
        <p:spPr>
          <a:xfrm>
            <a:off x="-552306" y="1028700"/>
            <a:ext cx="1216672" cy="1086030"/>
          </a:xfrm>
          <a:prstGeom prst="rect">
            <a:avLst/>
          </a:prstGeom>
          <a:solidFill>
            <a:srgbClr val="FF3A21"/>
          </a:solidFill>
        </p:spPr>
      </p:sp>
      <p:sp>
        <p:nvSpPr>
          <p:cNvPr id="4" name="TextBox 4"/>
          <p:cNvSpPr txBox="1"/>
          <p:nvPr/>
        </p:nvSpPr>
        <p:spPr>
          <a:xfrm>
            <a:off x="1028700" y="1184577"/>
            <a:ext cx="16230600" cy="917152"/>
          </a:xfrm>
          <a:prstGeom prst="rect">
            <a:avLst/>
          </a:prstGeom>
        </p:spPr>
        <p:txBody>
          <a:bodyPr lIns="0" tIns="0" rIns="0" bIns="0" rtlCol="0" anchor="t">
            <a:spAutoFit/>
          </a:bodyPr>
          <a:lstStyle/>
          <a:p>
            <a:pPr>
              <a:lnSpc>
                <a:spcPts val="6720"/>
              </a:lnSpc>
            </a:pPr>
            <a:r>
              <a:rPr lang="en-US" sz="7000" spc="-329">
                <a:solidFill>
                  <a:srgbClr val="FF3A21"/>
                </a:solidFill>
                <a:latin typeface="Bernoru Expanded"/>
              </a:rPr>
              <a:t>CONTENTS OF THE REPORT</a:t>
            </a:r>
          </a:p>
        </p:txBody>
      </p:sp>
      <p:sp>
        <p:nvSpPr>
          <p:cNvPr id="5" name="AutoShape 5"/>
          <p:cNvSpPr/>
          <p:nvPr/>
        </p:nvSpPr>
        <p:spPr>
          <a:xfrm rot="-5400000">
            <a:off x="691683" y="5639384"/>
            <a:ext cx="3145282" cy="0"/>
          </a:xfrm>
          <a:prstGeom prst="line">
            <a:avLst/>
          </a:prstGeom>
          <a:ln w="19050" cap="flat">
            <a:solidFill>
              <a:srgbClr val="FF3A21"/>
            </a:solidFill>
            <a:prstDash val="solid"/>
            <a:headEnd type="none" w="sm" len="sm"/>
            <a:tailEnd type="none" w="sm" len="sm"/>
          </a:ln>
        </p:spPr>
      </p:sp>
      <p:sp>
        <p:nvSpPr>
          <p:cNvPr id="6" name="AutoShape 6"/>
          <p:cNvSpPr/>
          <p:nvPr/>
        </p:nvSpPr>
        <p:spPr>
          <a:xfrm rot="-5400000">
            <a:off x="6377952" y="5639384"/>
            <a:ext cx="3145282" cy="0"/>
          </a:xfrm>
          <a:prstGeom prst="line">
            <a:avLst/>
          </a:prstGeom>
          <a:ln w="19050" cap="flat">
            <a:solidFill>
              <a:srgbClr val="FF3A21"/>
            </a:solidFill>
            <a:prstDash val="solid"/>
            <a:headEnd type="none" w="sm" len="sm"/>
            <a:tailEnd type="none" w="sm" len="sm"/>
          </a:ln>
        </p:spPr>
      </p:sp>
      <p:sp>
        <p:nvSpPr>
          <p:cNvPr id="7" name="AutoShape 7"/>
          <p:cNvSpPr/>
          <p:nvPr/>
        </p:nvSpPr>
        <p:spPr>
          <a:xfrm rot="-5400000">
            <a:off x="12064220" y="5639384"/>
            <a:ext cx="3145282" cy="0"/>
          </a:xfrm>
          <a:prstGeom prst="line">
            <a:avLst/>
          </a:prstGeom>
          <a:ln w="19050" cap="flat">
            <a:solidFill>
              <a:srgbClr val="FF3A21"/>
            </a:solidFill>
            <a:prstDash val="solid"/>
            <a:headEnd type="none" w="sm" len="sm"/>
            <a:tailEnd type="none" w="sm" len="sm"/>
          </a:ln>
        </p:spPr>
      </p:sp>
      <p:sp>
        <p:nvSpPr>
          <p:cNvPr id="8" name="TextBox 8"/>
          <p:cNvSpPr txBox="1"/>
          <p:nvPr/>
        </p:nvSpPr>
        <p:spPr>
          <a:xfrm>
            <a:off x="1028700" y="4028516"/>
            <a:ext cx="969875" cy="790194"/>
          </a:xfrm>
          <a:prstGeom prst="rect">
            <a:avLst/>
          </a:prstGeom>
        </p:spPr>
        <p:txBody>
          <a:bodyPr lIns="0" tIns="0" rIns="0" bIns="0" rtlCol="0" anchor="t">
            <a:spAutoFit/>
          </a:bodyPr>
          <a:lstStyle/>
          <a:p>
            <a:pPr algn="ctr">
              <a:lnSpc>
                <a:spcPts val="6048"/>
              </a:lnSpc>
            </a:pPr>
            <a:r>
              <a:rPr lang="en-US" sz="5600" spc="-263">
                <a:solidFill>
                  <a:srgbClr val="FF3A21"/>
                </a:solidFill>
                <a:latin typeface="Open Sauce SemiBold"/>
              </a:rPr>
              <a:t>01</a:t>
            </a:r>
          </a:p>
        </p:txBody>
      </p:sp>
      <p:sp>
        <p:nvSpPr>
          <p:cNvPr id="9" name="TextBox 9"/>
          <p:cNvSpPr txBox="1"/>
          <p:nvPr/>
        </p:nvSpPr>
        <p:spPr>
          <a:xfrm>
            <a:off x="6714968" y="4028516"/>
            <a:ext cx="969875" cy="790194"/>
          </a:xfrm>
          <a:prstGeom prst="rect">
            <a:avLst/>
          </a:prstGeom>
        </p:spPr>
        <p:txBody>
          <a:bodyPr lIns="0" tIns="0" rIns="0" bIns="0" rtlCol="0" anchor="t">
            <a:spAutoFit/>
          </a:bodyPr>
          <a:lstStyle/>
          <a:p>
            <a:pPr algn="ctr">
              <a:lnSpc>
                <a:spcPts val="6048"/>
              </a:lnSpc>
            </a:pPr>
            <a:r>
              <a:rPr lang="en-US" sz="5600" spc="-263">
                <a:solidFill>
                  <a:srgbClr val="FF3A21"/>
                </a:solidFill>
                <a:latin typeface="Open Sauce SemiBold"/>
              </a:rPr>
              <a:t>02</a:t>
            </a:r>
          </a:p>
        </p:txBody>
      </p:sp>
      <p:sp>
        <p:nvSpPr>
          <p:cNvPr id="10" name="TextBox 10"/>
          <p:cNvSpPr txBox="1"/>
          <p:nvPr/>
        </p:nvSpPr>
        <p:spPr>
          <a:xfrm>
            <a:off x="12401237" y="4028516"/>
            <a:ext cx="969875" cy="790194"/>
          </a:xfrm>
          <a:prstGeom prst="rect">
            <a:avLst/>
          </a:prstGeom>
        </p:spPr>
        <p:txBody>
          <a:bodyPr lIns="0" tIns="0" rIns="0" bIns="0" rtlCol="0" anchor="t">
            <a:spAutoFit/>
          </a:bodyPr>
          <a:lstStyle/>
          <a:p>
            <a:pPr algn="ctr">
              <a:lnSpc>
                <a:spcPts val="6048"/>
              </a:lnSpc>
            </a:pPr>
            <a:r>
              <a:rPr lang="en-US" sz="5600" spc="-263">
                <a:solidFill>
                  <a:srgbClr val="FF3A21"/>
                </a:solidFill>
                <a:latin typeface="Open Sauce SemiBold"/>
              </a:rPr>
              <a:t>03</a:t>
            </a:r>
          </a:p>
        </p:txBody>
      </p:sp>
      <p:grpSp>
        <p:nvGrpSpPr>
          <p:cNvPr id="11" name="Group 11"/>
          <p:cNvGrpSpPr/>
          <p:nvPr/>
        </p:nvGrpSpPr>
        <p:grpSpPr>
          <a:xfrm>
            <a:off x="2712768" y="4076268"/>
            <a:ext cx="3273991" cy="2024685"/>
            <a:chOff x="0" y="0"/>
            <a:chExt cx="4365322" cy="2699581"/>
          </a:xfrm>
        </p:grpSpPr>
        <p:sp>
          <p:nvSpPr>
            <p:cNvPr id="12" name="TextBox 12"/>
            <p:cNvSpPr txBox="1"/>
            <p:nvPr/>
          </p:nvSpPr>
          <p:spPr>
            <a:xfrm>
              <a:off x="0" y="19050"/>
              <a:ext cx="4365322" cy="549063"/>
            </a:xfrm>
            <a:prstGeom prst="rect">
              <a:avLst/>
            </a:prstGeom>
          </p:spPr>
          <p:txBody>
            <a:bodyPr lIns="0" tIns="0" rIns="0" bIns="0" rtlCol="0" anchor="t">
              <a:spAutoFit/>
            </a:bodyPr>
            <a:lstStyle/>
            <a:p>
              <a:pPr>
                <a:lnSpc>
                  <a:spcPts val="3079"/>
                </a:lnSpc>
              </a:pPr>
              <a:r>
                <a:rPr lang="en-US" sz="2799">
                  <a:solidFill>
                    <a:srgbClr val="FF3A21"/>
                  </a:solidFill>
                  <a:latin typeface="Open Sauce SemiBold Bold"/>
                </a:rPr>
                <a:t>INTRODUCTION</a:t>
              </a:r>
            </a:p>
          </p:txBody>
        </p:sp>
        <p:sp>
          <p:nvSpPr>
            <p:cNvPr id="13" name="TextBox 13"/>
            <p:cNvSpPr txBox="1"/>
            <p:nvPr/>
          </p:nvSpPr>
          <p:spPr>
            <a:xfrm rot="17453">
              <a:off x="9637" y="953090"/>
              <a:ext cx="4351477" cy="1735455"/>
            </a:xfrm>
            <a:prstGeom prst="rect">
              <a:avLst/>
            </a:prstGeom>
          </p:spPr>
          <p:txBody>
            <a:bodyPr lIns="0" tIns="0" rIns="0" bIns="0" rtlCol="0" anchor="t">
              <a:spAutoFit/>
            </a:bodyPr>
            <a:lstStyle/>
            <a:p>
              <a:pPr marL="518158" lvl="1" indent="-259079">
                <a:lnSpc>
                  <a:spcPts val="3599"/>
                </a:lnSpc>
                <a:buFont typeface="Arial"/>
                <a:buChar char="•"/>
              </a:pPr>
              <a:r>
                <a:rPr lang="en-US" sz="2399">
                  <a:solidFill>
                    <a:srgbClr val="000000"/>
                  </a:solidFill>
                  <a:latin typeface="Open Sauce"/>
                </a:rPr>
                <a:t>Latar Belakang</a:t>
              </a:r>
            </a:p>
            <a:p>
              <a:pPr marL="518158" lvl="1" indent="-259079">
                <a:lnSpc>
                  <a:spcPts val="3599"/>
                </a:lnSpc>
                <a:buFont typeface="Arial"/>
                <a:buChar char="•"/>
              </a:pPr>
              <a:r>
                <a:rPr lang="en-US" sz="2399">
                  <a:solidFill>
                    <a:srgbClr val="000000"/>
                  </a:solidFill>
                  <a:latin typeface="Open Sauce"/>
                </a:rPr>
                <a:t>Tujuan</a:t>
              </a:r>
            </a:p>
            <a:p>
              <a:pPr marL="518158" lvl="1" indent="-259079">
                <a:lnSpc>
                  <a:spcPts val="3599"/>
                </a:lnSpc>
                <a:buFont typeface="Arial"/>
                <a:buChar char="•"/>
              </a:pPr>
              <a:r>
                <a:rPr lang="en-US" sz="2399">
                  <a:solidFill>
                    <a:srgbClr val="000000"/>
                  </a:solidFill>
                  <a:latin typeface="Open Sauce"/>
                </a:rPr>
                <a:t>Manfaat</a:t>
              </a:r>
            </a:p>
          </p:txBody>
        </p:sp>
      </p:grpSp>
      <p:grpSp>
        <p:nvGrpSpPr>
          <p:cNvPr id="14" name="Group 14"/>
          <p:cNvGrpSpPr/>
          <p:nvPr/>
        </p:nvGrpSpPr>
        <p:grpSpPr>
          <a:xfrm>
            <a:off x="8299040" y="4076268"/>
            <a:ext cx="3273991" cy="2024685"/>
            <a:chOff x="0" y="0"/>
            <a:chExt cx="4365322" cy="2699581"/>
          </a:xfrm>
        </p:grpSpPr>
        <p:sp>
          <p:nvSpPr>
            <p:cNvPr id="15" name="TextBox 15"/>
            <p:cNvSpPr txBox="1"/>
            <p:nvPr/>
          </p:nvSpPr>
          <p:spPr>
            <a:xfrm>
              <a:off x="0" y="19050"/>
              <a:ext cx="4365322" cy="549063"/>
            </a:xfrm>
            <a:prstGeom prst="rect">
              <a:avLst/>
            </a:prstGeom>
          </p:spPr>
          <p:txBody>
            <a:bodyPr lIns="0" tIns="0" rIns="0" bIns="0" rtlCol="0" anchor="t">
              <a:spAutoFit/>
            </a:bodyPr>
            <a:lstStyle/>
            <a:p>
              <a:pPr>
                <a:lnSpc>
                  <a:spcPts val="3079"/>
                </a:lnSpc>
              </a:pPr>
              <a:r>
                <a:rPr lang="en-US" sz="2799">
                  <a:solidFill>
                    <a:srgbClr val="FF3A21"/>
                  </a:solidFill>
                  <a:latin typeface="Open Sauce SemiBold Bold"/>
                </a:rPr>
                <a:t>BODY</a:t>
              </a:r>
            </a:p>
          </p:txBody>
        </p:sp>
        <p:sp>
          <p:nvSpPr>
            <p:cNvPr id="16" name="TextBox 16"/>
            <p:cNvSpPr txBox="1"/>
            <p:nvPr/>
          </p:nvSpPr>
          <p:spPr>
            <a:xfrm rot="17453">
              <a:off x="9637" y="953090"/>
              <a:ext cx="4351477" cy="1735455"/>
            </a:xfrm>
            <a:prstGeom prst="rect">
              <a:avLst/>
            </a:prstGeom>
          </p:spPr>
          <p:txBody>
            <a:bodyPr lIns="0" tIns="0" rIns="0" bIns="0" rtlCol="0" anchor="t">
              <a:spAutoFit/>
            </a:bodyPr>
            <a:lstStyle/>
            <a:p>
              <a:pPr marL="518158" lvl="1" indent="-259079">
                <a:lnSpc>
                  <a:spcPts val="3599"/>
                </a:lnSpc>
                <a:buFont typeface="Arial"/>
                <a:buChar char="•"/>
              </a:pPr>
              <a:r>
                <a:rPr lang="en-US" sz="2399">
                  <a:solidFill>
                    <a:srgbClr val="000000"/>
                  </a:solidFill>
                  <a:latin typeface="Open Sauce"/>
                </a:rPr>
                <a:t>Metodologi</a:t>
              </a:r>
            </a:p>
            <a:p>
              <a:pPr marL="518158" lvl="1" indent="-259079">
                <a:lnSpc>
                  <a:spcPts val="3599"/>
                </a:lnSpc>
                <a:buFont typeface="Arial"/>
                <a:buChar char="•"/>
              </a:pPr>
              <a:r>
                <a:rPr lang="en-US" sz="2399">
                  <a:solidFill>
                    <a:srgbClr val="000000"/>
                  </a:solidFill>
                  <a:latin typeface="Open Sauce"/>
                </a:rPr>
                <a:t>Pemrosesan Data</a:t>
              </a:r>
            </a:p>
            <a:p>
              <a:pPr marL="518158" lvl="1" indent="-259079">
                <a:lnSpc>
                  <a:spcPts val="3599"/>
                </a:lnSpc>
                <a:buFont typeface="Arial"/>
                <a:buChar char="•"/>
              </a:pPr>
              <a:r>
                <a:rPr lang="en-US" sz="2399">
                  <a:solidFill>
                    <a:srgbClr val="000000"/>
                  </a:solidFill>
                  <a:latin typeface="Open Sauce"/>
                </a:rPr>
                <a:t>Visualisasi</a:t>
              </a:r>
            </a:p>
          </p:txBody>
        </p:sp>
      </p:grpSp>
      <p:grpSp>
        <p:nvGrpSpPr>
          <p:cNvPr id="17" name="Group 17"/>
          <p:cNvGrpSpPr/>
          <p:nvPr/>
        </p:nvGrpSpPr>
        <p:grpSpPr>
          <a:xfrm>
            <a:off x="13985309" y="4076268"/>
            <a:ext cx="3273991" cy="1545898"/>
            <a:chOff x="0" y="0"/>
            <a:chExt cx="4365322" cy="2061198"/>
          </a:xfrm>
        </p:grpSpPr>
        <p:sp>
          <p:nvSpPr>
            <p:cNvPr id="18" name="TextBox 18"/>
            <p:cNvSpPr txBox="1"/>
            <p:nvPr/>
          </p:nvSpPr>
          <p:spPr>
            <a:xfrm>
              <a:off x="0" y="28575"/>
              <a:ext cx="4365322" cy="498052"/>
            </a:xfrm>
            <a:prstGeom prst="rect">
              <a:avLst/>
            </a:prstGeom>
          </p:spPr>
          <p:txBody>
            <a:bodyPr lIns="0" tIns="0" rIns="0" bIns="0" rtlCol="0" anchor="t">
              <a:spAutoFit/>
            </a:bodyPr>
            <a:lstStyle/>
            <a:p>
              <a:pPr>
                <a:lnSpc>
                  <a:spcPts val="2859"/>
                </a:lnSpc>
              </a:pPr>
              <a:r>
                <a:rPr lang="en-US" sz="2599">
                  <a:solidFill>
                    <a:srgbClr val="FF3A21"/>
                  </a:solidFill>
                  <a:latin typeface="Open Sauce SemiBold Bold"/>
                </a:rPr>
                <a:t>CLOSING</a:t>
              </a:r>
            </a:p>
          </p:txBody>
        </p:sp>
        <p:sp>
          <p:nvSpPr>
            <p:cNvPr id="19" name="TextBox 19"/>
            <p:cNvSpPr txBox="1"/>
            <p:nvPr/>
          </p:nvSpPr>
          <p:spPr>
            <a:xfrm rot="17453">
              <a:off x="11152" y="911603"/>
              <a:ext cx="4351477" cy="1138555"/>
            </a:xfrm>
            <a:prstGeom prst="rect">
              <a:avLst/>
            </a:prstGeom>
          </p:spPr>
          <p:txBody>
            <a:bodyPr lIns="0" tIns="0" rIns="0" bIns="0" rtlCol="0" anchor="t">
              <a:spAutoFit/>
            </a:bodyPr>
            <a:lstStyle/>
            <a:p>
              <a:pPr marL="518158" lvl="1" indent="-259079">
                <a:lnSpc>
                  <a:spcPts val="3599"/>
                </a:lnSpc>
                <a:buFont typeface="Arial"/>
                <a:buChar char="•"/>
              </a:pPr>
              <a:r>
                <a:rPr lang="en-US" sz="2399">
                  <a:solidFill>
                    <a:srgbClr val="000000"/>
                  </a:solidFill>
                  <a:latin typeface="Open Sauce"/>
                </a:rPr>
                <a:t>Kesimpulan</a:t>
              </a:r>
            </a:p>
            <a:p>
              <a:pPr marL="518158" lvl="1" indent="-259079">
                <a:lnSpc>
                  <a:spcPts val="3599"/>
                </a:lnSpc>
                <a:buFont typeface="Arial"/>
                <a:buChar char="•"/>
              </a:pPr>
              <a:r>
                <a:rPr lang="en-US" sz="2399">
                  <a:solidFill>
                    <a:srgbClr val="000000"/>
                  </a:solidFill>
                  <a:latin typeface="Open Sauce"/>
                </a:rPr>
                <a:t>Penutup</a:t>
              </a:r>
            </a:p>
          </p:txBody>
        </p:sp>
      </p:grpSp>
      <p:sp>
        <p:nvSpPr>
          <p:cNvPr id="20" name="AutoShape 20"/>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21" name="TextBox 21"/>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9159577"/>
            <a:ext cx="406022" cy="4060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347149" y="2240704"/>
            <a:ext cx="964922" cy="1015474"/>
          </a:xfrm>
          <a:prstGeom prst="rect">
            <a:avLst/>
          </a:prstGeom>
          <a:solidFill>
            <a:srgbClr val="FF3A21"/>
          </a:solidFill>
        </p:spPr>
      </p:sp>
      <p:pic>
        <p:nvPicPr>
          <p:cNvPr id="3" name="Picture 3"/>
          <p:cNvPicPr>
            <a:picLocks noChangeAspect="1"/>
          </p:cNvPicPr>
          <p:nvPr/>
        </p:nvPicPr>
        <p:blipFill>
          <a:blip r:embed="rId2"/>
          <a:srcRect l="20256" r="34479"/>
          <a:stretch>
            <a:fillRect/>
          </a:stretch>
        </p:blipFill>
        <p:spPr>
          <a:xfrm>
            <a:off x="11982575" y="0"/>
            <a:ext cx="5276725" cy="7708618"/>
          </a:xfrm>
          <a:prstGeom prst="rect">
            <a:avLst/>
          </a:prstGeom>
        </p:spPr>
      </p:pic>
      <p:sp>
        <p:nvSpPr>
          <p:cNvPr id="4" name="AutoShape 4"/>
          <p:cNvSpPr/>
          <p:nvPr/>
        </p:nvSpPr>
        <p:spPr>
          <a:xfrm>
            <a:off x="1028700" y="9003342"/>
            <a:ext cx="16230600" cy="0"/>
          </a:xfrm>
          <a:prstGeom prst="line">
            <a:avLst/>
          </a:prstGeom>
          <a:ln w="19050" cap="flat">
            <a:solidFill>
              <a:srgbClr val="FF3A21"/>
            </a:solidFill>
            <a:prstDash val="solid"/>
            <a:headEnd type="none" w="sm" len="sm"/>
            <a:tailEnd type="none" w="sm" len="sm"/>
          </a:ln>
        </p:spPr>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9159577"/>
            <a:ext cx="406022" cy="406022"/>
          </a:xfrm>
          <a:prstGeom prst="rect">
            <a:avLst/>
          </a:prstGeom>
        </p:spPr>
      </p:pic>
      <p:grpSp>
        <p:nvGrpSpPr>
          <p:cNvPr id="6" name="Group 6"/>
          <p:cNvGrpSpPr/>
          <p:nvPr/>
        </p:nvGrpSpPr>
        <p:grpSpPr>
          <a:xfrm>
            <a:off x="1028700" y="2409986"/>
            <a:ext cx="10767378" cy="1905372"/>
            <a:chOff x="0" y="0"/>
            <a:chExt cx="14356505" cy="2540496"/>
          </a:xfrm>
        </p:grpSpPr>
        <p:sp>
          <p:nvSpPr>
            <p:cNvPr id="7" name="TextBox 7"/>
            <p:cNvSpPr txBox="1"/>
            <p:nvPr/>
          </p:nvSpPr>
          <p:spPr>
            <a:xfrm>
              <a:off x="0" y="1194931"/>
              <a:ext cx="14356505" cy="1345565"/>
            </a:xfrm>
            <a:prstGeom prst="rect">
              <a:avLst/>
            </a:prstGeom>
          </p:spPr>
          <p:txBody>
            <a:bodyPr lIns="0" tIns="0" rIns="0" bIns="0" rtlCol="0" anchor="t">
              <a:spAutoFit/>
            </a:bodyPr>
            <a:lstStyle/>
            <a:p>
              <a:pPr>
                <a:lnSpc>
                  <a:spcPts val="7560"/>
                </a:lnSpc>
              </a:pPr>
              <a:r>
                <a:rPr lang="en-US" sz="7000">
                  <a:solidFill>
                    <a:srgbClr val="FF3A21"/>
                  </a:solidFill>
                  <a:latin typeface="Bernoru Expanded"/>
                </a:rPr>
                <a:t>INTRODUCTION</a:t>
              </a:r>
            </a:p>
          </p:txBody>
        </p:sp>
        <p:sp>
          <p:nvSpPr>
            <p:cNvPr id="8" name="TextBox 8"/>
            <p:cNvSpPr txBox="1"/>
            <p:nvPr/>
          </p:nvSpPr>
          <p:spPr>
            <a:xfrm>
              <a:off x="0" y="104775"/>
              <a:ext cx="14356505" cy="797772"/>
            </a:xfrm>
            <a:prstGeom prst="rect">
              <a:avLst/>
            </a:prstGeom>
          </p:spPr>
          <p:txBody>
            <a:bodyPr lIns="0" tIns="0" rIns="0" bIns="0" rtlCol="0" anchor="t">
              <a:spAutoFit/>
            </a:bodyPr>
            <a:lstStyle/>
            <a:p>
              <a:pPr>
                <a:lnSpc>
                  <a:spcPts val="4320"/>
                </a:lnSpc>
              </a:pPr>
              <a:r>
                <a:rPr lang="en-US" sz="4500">
                  <a:solidFill>
                    <a:srgbClr val="FF7441"/>
                  </a:solidFill>
                  <a:latin typeface="Open Sans Extra Bold"/>
                </a:rPr>
                <a:t>SECTION 01:</a:t>
              </a:r>
            </a:p>
          </p:txBody>
        </p:sp>
      </p:grpSp>
      <p:sp>
        <p:nvSpPr>
          <p:cNvPr id="9" name="TextBox 9"/>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362700" y="1028700"/>
            <a:ext cx="964922" cy="1015474"/>
          </a:xfrm>
          <a:prstGeom prst="rect">
            <a:avLst/>
          </a:prstGeom>
          <a:solidFill>
            <a:srgbClr val="FF3A21"/>
          </a:solidFill>
        </p:spPr>
      </p:sp>
      <p:sp>
        <p:nvSpPr>
          <p:cNvPr id="3" name="TextBox 3"/>
          <p:cNvSpPr txBox="1"/>
          <p:nvPr/>
        </p:nvSpPr>
        <p:spPr>
          <a:xfrm>
            <a:off x="1640193" y="2780102"/>
            <a:ext cx="6815697" cy="1400175"/>
          </a:xfrm>
          <a:prstGeom prst="rect">
            <a:avLst/>
          </a:prstGeom>
        </p:spPr>
        <p:txBody>
          <a:bodyPr lIns="0" tIns="0" rIns="0" bIns="0" rtlCol="0" anchor="t">
            <a:spAutoFit/>
          </a:bodyPr>
          <a:lstStyle/>
          <a:p>
            <a:pPr>
              <a:lnSpc>
                <a:spcPts val="5400"/>
              </a:lnSpc>
            </a:pPr>
            <a:r>
              <a:rPr lang="en-US" sz="5000">
                <a:solidFill>
                  <a:srgbClr val="FF3A21"/>
                </a:solidFill>
                <a:latin typeface="Bernoru Expanded"/>
              </a:rPr>
              <a:t>LATAR BELAKANG</a:t>
            </a:r>
          </a:p>
        </p:txBody>
      </p:sp>
      <p:sp>
        <p:nvSpPr>
          <p:cNvPr id="4" name="AutoShape 4"/>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5" name="TextBox 5"/>
          <p:cNvSpPr txBox="1"/>
          <p:nvPr/>
        </p:nvSpPr>
        <p:spPr>
          <a:xfrm rot="17453">
            <a:off x="1021501" y="9157907"/>
            <a:ext cx="1237383" cy="327237"/>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05</a:t>
            </a:r>
          </a:p>
        </p:txBody>
      </p:sp>
      <p:sp>
        <p:nvSpPr>
          <p:cNvPr id="6" name="TextBox 6"/>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
        <p:nvSpPr>
          <p:cNvPr id="7" name="TextBox 7"/>
          <p:cNvSpPr txBox="1"/>
          <p:nvPr/>
        </p:nvSpPr>
        <p:spPr>
          <a:xfrm>
            <a:off x="1521995" y="4910945"/>
            <a:ext cx="15244010" cy="2702560"/>
          </a:xfrm>
          <a:prstGeom prst="rect">
            <a:avLst/>
          </a:prstGeom>
        </p:spPr>
        <p:txBody>
          <a:bodyPr lIns="0" tIns="0" rIns="0" bIns="0" rtlCol="0" anchor="t">
            <a:spAutoFit/>
          </a:bodyPr>
          <a:lstStyle/>
          <a:p>
            <a:pPr algn="ctr">
              <a:lnSpc>
                <a:spcPts val="4340"/>
              </a:lnSpc>
            </a:pPr>
            <a:r>
              <a:rPr lang="en-US" sz="3100">
                <a:solidFill>
                  <a:srgbClr val="000000"/>
                </a:solidFill>
                <a:latin typeface="Open Sauce"/>
              </a:rPr>
              <a:t>Penembakan massal adalah insiden di mana empat orang atau lebih (tidak termasuk si penembak) tertembak dan terbunuh. Jumlah penembakan massal yang melanda negara Amerika Serikat terlalu tinggi. Dari tahun 2021 saja sudah terdapat 692 jumlah kasus penembakan, yang menimbulkan 3519 korban yang terluka maupun korban jiwa.</a:t>
            </a:r>
          </a:p>
        </p:txBody>
      </p:sp>
      <p:sp>
        <p:nvSpPr>
          <p:cNvPr id="8" name="AutoShape 8"/>
          <p:cNvSpPr/>
          <p:nvPr/>
        </p:nvSpPr>
        <p:spPr>
          <a:xfrm rot="5400000">
            <a:off x="5836270" y="3813116"/>
            <a:ext cx="281150" cy="1015474"/>
          </a:xfrm>
          <a:prstGeom prst="rect">
            <a:avLst/>
          </a:prstGeom>
          <a:solidFill>
            <a:srgbClr val="FF3A21"/>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AutoShape 3"/>
          <p:cNvSpPr/>
          <p:nvPr/>
        </p:nvSpPr>
        <p:spPr>
          <a:xfrm>
            <a:off x="-347149" y="1050553"/>
            <a:ext cx="964922" cy="1015474"/>
          </a:xfrm>
          <a:prstGeom prst="rect">
            <a:avLst/>
          </a:prstGeom>
          <a:solidFill>
            <a:srgbClr val="FF3A21"/>
          </a:solidFill>
        </p:spPr>
      </p:sp>
      <p:sp>
        <p:nvSpPr>
          <p:cNvPr id="4" name="AutoShape 4"/>
          <p:cNvSpPr/>
          <p:nvPr/>
        </p:nvSpPr>
        <p:spPr>
          <a:xfrm rot="-5400000">
            <a:off x="3143166" y="5318754"/>
            <a:ext cx="3145282" cy="0"/>
          </a:xfrm>
          <a:prstGeom prst="line">
            <a:avLst/>
          </a:prstGeom>
          <a:ln w="19050" cap="flat">
            <a:solidFill>
              <a:srgbClr val="FF3A21"/>
            </a:solidFill>
            <a:prstDash val="solid"/>
            <a:headEnd type="none" w="sm" len="sm"/>
            <a:tailEnd type="none" w="sm" len="sm"/>
          </a:ln>
        </p:spPr>
      </p:sp>
      <p:sp>
        <p:nvSpPr>
          <p:cNvPr id="5" name="AutoShape 5"/>
          <p:cNvSpPr/>
          <p:nvPr/>
        </p:nvSpPr>
        <p:spPr>
          <a:xfrm rot="-5400000">
            <a:off x="7557896" y="5342117"/>
            <a:ext cx="3145282" cy="0"/>
          </a:xfrm>
          <a:prstGeom prst="line">
            <a:avLst/>
          </a:prstGeom>
          <a:ln w="19050" cap="flat">
            <a:solidFill>
              <a:srgbClr val="FF3A21"/>
            </a:solidFill>
            <a:prstDash val="solid"/>
            <a:headEnd type="none" w="sm" len="sm"/>
            <a:tailEnd type="none" w="sm" len="sm"/>
          </a:ln>
        </p:spPr>
      </p:sp>
      <p:sp>
        <p:nvSpPr>
          <p:cNvPr id="6" name="AutoShape 6"/>
          <p:cNvSpPr/>
          <p:nvPr/>
        </p:nvSpPr>
        <p:spPr>
          <a:xfrm rot="-5400000">
            <a:off x="11935533" y="5447522"/>
            <a:ext cx="3145282" cy="0"/>
          </a:xfrm>
          <a:prstGeom prst="line">
            <a:avLst/>
          </a:prstGeom>
          <a:ln w="19050" cap="flat">
            <a:solidFill>
              <a:srgbClr val="FF3A21"/>
            </a:solidFill>
            <a:prstDash val="solid"/>
            <a:headEnd type="none" w="sm" len="sm"/>
            <a:tailEnd type="none" w="sm" len="sm"/>
          </a:ln>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0840" y="3298445"/>
            <a:ext cx="2003418" cy="1901426"/>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38905" y="3298445"/>
            <a:ext cx="2232076" cy="1753194"/>
          </a:xfrm>
          <a:prstGeom prst="rect">
            <a:avLst/>
          </a:prstGeom>
        </p:spPr>
      </p:pic>
      <p:pic>
        <p:nvPicPr>
          <p:cNvPr id="9" name="Picture 9"/>
          <p:cNvPicPr>
            <a:picLocks noChangeAspect="1"/>
          </p:cNvPicPr>
          <p:nvPr/>
        </p:nvPicPr>
        <p:blipFill>
          <a:blip r:embed="rId6"/>
          <a:srcRect/>
          <a:stretch>
            <a:fillRect/>
          </a:stretch>
        </p:blipFill>
        <p:spPr>
          <a:xfrm>
            <a:off x="9828956" y="3215437"/>
            <a:ext cx="2880616" cy="1919211"/>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670224" y="3215437"/>
            <a:ext cx="1974925" cy="1974925"/>
          </a:xfrm>
          <a:prstGeom prst="rect">
            <a:avLst/>
          </a:prstGeom>
        </p:spPr>
      </p:pic>
      <p:sp>
        <p:nvSpPr>
          <p:cNvPr id="11" name="TextBox 11"/>
          <p:cNvSpPr txBox="1"/>
          <p:nvPr/>
        </p:nvSpPr>
        <p:spPr>
          <a:xfrm rot="17453">
            <a:off x="1021501" y="9157907"/>
            <a:ext cx="1237383" cy="327237"/>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06</a:t>
            </a:r>
          </a:p>
        </p:txBody>
      </p:sp>
      <p:sp>
        <p:nvSpPr>
          <p:cNvPr id="12" name="TextBox 12"/>
          <p:cNvSpPr txBox="1"/>
          <p:nvPr/>
        </p:nvSpPr>
        <p:spPr>
          <a:xfrm>
            <a:off x="1001773" y="1073522"/>
            <a:ext cx="16238477" cy="992505"/>
          </a:xfrm>
          <a:prstGeom prst="rect">
            <a:avLst/>
          </a:prstGeom>
        </p:spPr>
        <p:txBody>
          <a:bodyPr lIns="0" tIns="0" rIns="0" bIns="0" rtlCol="0" anchor="t">
            <a:spAutoFit/>
          </a:bodyPr>
          <a:lstStyle/>
          <a:p>
            <a:pPr>
              <a:lnSpc>
                <a:spcPts val="7560"/>
              </a:lnSpc>
            </a:pPr>
            <a:r>
              <a:rPr lang="en-US" sz="7000">
                <a:solidFill>
                  <a:srgbClr val="FF3A21"/>
                </a:solidFill>
                <a:latin typeface="Bernoru Expanded"/>
              </a:rPr>
              <a:t>TUJUAN</a:t>
            </a:r>
          </a:p>
        </p:txBody>
      </p:sp>
      <p:sp>
        <p:nvSpPr>
          <p:cNvPr id="13" name="TextBox 13"/>
          <p:cNvSpPr txBox="1"/>
          <p:nvPr/>
        </p:nvSpPr>
        <p:spPr>
          <a:xfrm rot="17453">
            <a:off x="274997" y="5336134"/>
            <a:ext cx="4215104" cy="2661285"/>
          </a:xfrm>
          <a:prstGeom prst="rect">
            <a:avLst/>
          </a:prstGeom>
        </p:spPr>
        <p:txBody>
          <a:bodyPr lIns="0" tIns="0" rIns="0" bIns="0" rtlCol="0" anchor="t">
            <a:spAutoFit/>
          </a:bodyPr>
          <a:lstStyle/>
          <a:p>
            <a:pPr algn="ctr">
              <a:lnSpc>
                <a:spcPts val="3599"/>
              </a:lnSpc>
            </a:pPr>
            <a:r>
              <a:rPr lang="en-US" sz="2399">
                <a:solidFill>
                  <a:srgbClr val="000000"/>
                </a:solidFill>
                <a:latin typeface="Open Sauce"/>
              </a:rPr>
              <a:t>Menampilkan jumlah kasus dan jumlah korban pada insiden penembakan massal di setiap negara bagian di Amerika Serikat dalam rentang 2018 - 2022. </a:t>
            </a:r>
          </a:p>
        </p:txBody>
      </p:sp>
      <p:sp>
        <p:nvSpPr>
          <p:cNvPr id="14" name="TextBox 14"/>
          <p:cNvSpPr txBox="1"/>
          <p:nvPr/>
        </p:nvSpPr>
        <p:spPr>
          <a:xfrm rot="17453">
            <a:off x="9351487" y="5376723"/>
            <a:ext cx="3832004" cy="2213610"/>
          </a:xfrm>
          <a:prstGeom prst="rect">
            <a:avLst/>
          </a:prstGeom>
        </p:spPr>
        <p:txBody>
          <a:bodyPr lIns="0" tIns="0" rIns="0" bIns="0" rtlCol="0" anchor="t">
            <a:spAutoFit/>
          </a:bodyPr>
          <a:lstStyle/>
          <a:p>
            <a:pPr algn="ctr">
              <a:lnSpc>
                <a:spcPts val="3599"/>
              </a:lnSpc>
            </a:pPr>
            <a:r>
              <a:rPr lang="en-US" sz="2399">
                <a:solidFill>
                  <a:srgbClr val="000000"/>
                </a:solidFill>
                <a:latin typeface="Open Sauce"/>
              </a:rPr>
              <a:t>Menampilkan dan menganalisa apa yang bisa didapat dari deskripsi terjadinya penembakan massal.</a:t>
            </a:r>
          </a:p>
        </p:txBody>
      </p:sp>
      <p:sp>
        <p:nvSpPr>
          <p:cNvPr id="15" name="TextBox 15"/>
          <p:cNvSpPr txBox="1"/>
          <p:nvPr/>
        </p:nvSpPr>
        <p:spPr>
          <a:xfrm rot="17453">
            <a:off x="4754185" y="5272250"/>
            <a:ext cx="4201516" cy="3108960"/>
          </a:xfrm>
          <a:prstGeom prst="rect">
            <a:avLst/>
          </a:prstGeom>
        </p:spPr>
        <p:txBody>
          <a:bodyPr lIns="0" tIns="0" rIns="0" bIns="0" rtlCol="0" anchor="t">
            <a:spAutoFit/>
          </a:bodyPr>
          <a:lstStyle/>
          <a:p>
            <a:pPr algn="ctr">
              <a:lnSpc>
                <a:spcPts val="3599"/>
              </a:lnSpc>
            </a:pPr>
            <a:r>
              <a:rPr lang="en-US" sz="2399">
                <a:solidFill>
                  <a:srgbClr val="000000"/>
                </a:solidFill>
                <a:latin typeface="Open Sauce"/>
              </a:rPr>
              <a:t>Mencari tahu dan menampilkan hari, bulan, tahun, musim dan public holiday yang paling sering terjadi insiden penembakan massal dalam rentang 2018 - 2022.</a:t>
            </a:r>
          </a:p>
        </p:txBody>
      </p:sp>
      <p:sp>
        <p:nvSpPr>
          <p:cNvPr id="16" name="TextBox 16"/>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
        <p:nvSpPr>
          <p:cNvPr id="17" name="TextBox 17"/>
          <p:cNvSpPr txBox="1"/>
          <p:nvPr/>
        </p:nvSpPr>
        <p:spPr>
          <a:xfrm rot="17453">
            <a:off x="13725419" y="5336466"/>
            <a:ext cx="4346728" cy="3108960"/>
          </a:xfrm>
          <a:prstGeom prst="rect">
            <a:avLst/>
          </a:prstGeom>
        </p:spPr>
        <p:txBody>
          <a:bodyPr lIns="0" tIns="0" rIns="0" bIns="0" rtlCol="0" anchor="t">
            <a:spAutoFit/>
          </a:bodyPr>
          <a:lstStyle/>
          <a:p>
            <a:pPr algn="ctr">
              <a:lnSpc>
                <a:spcPts val="3599"/>
              </a:lnSpc>
            </a:pPr>
            <a:r>
              <a:rPr lang="en-US" sz="2399">
                <a:solidFill>
                  <a:srgbClr val="000000"/>
                </a:solidFill>
                <a:latin typeface="Open Sauce"/>
              </a:rPr>
              <a:t>Menampilkan informasi terkait keketatan regulasi mengenai penggunaan senjata api di Amerika Serikat berdasarkan banyaknya regulasi di setiap negara bagian pada tahun 2017.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1028700" y="9003342"/>
            <a:ext cx="16230600" cy="0"/>
          </a:xfrm>
          <a:prstGeom prst="line">
            <a:avLst/>
          </a:prstGeom>
          <a:ln w="19050" cap="flat">
            <a:solidFill>
              <a:srgbClr val="FF3A21"/>
            </a:solidFill>
            <a:prstDash val="solid"/>
            <a:headEnd type="none" w="sm" len="sm"/>
            <a:tailEnd type="none" w="sm" len="sm"/>
          </a:ln>
        </p:spPr>
      </p:sp>
      <p:sp>
        <p:nvSpPr>
          <p:cNvPr id="3" name="TextBox 3"/>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07</a:t>
            </a:r>
          </a:p>
        </p:txBody>
      </p:sp>
      <p:sp>
        <p:nvSpPr>
          <p:cNvPr id="4" name="AutoShape 4"/>
          <p:cNvSpPr/>
          <p:nvPr/>
        </p:nvSpPr>
        <p:spPr>
          <a:xfrm>
            <a:off x="-347149" y="4137660"/>
            <a:ext cx="964922" cy="1015474"/>
          </a:xfrm>
          <a:prstGeom prst="rect">
            <a:avLst/>
          </a:prstGeom>
          <a:solidFill>
            <a:srgbClr val="FF3A21"/>
          </a:solidFill>
        </p:spPr>
      </p:sp>
      <p:sp>
        <p:nvSpPr>
          <p:cNvPr id="5" name="TextBox 5"/>
          <p:cNvSpPr txBox="1"/>
          <p:nvPr/>
        </p:nvSpPr>
        <p:spPr>
          <a:xfrm>
            <a:off x="881390" y="4182482"/>
            <a:ext cx="7848969" cy="992505"/>
          </a:xfrm>
          <a:prstGeom prst="rect">
            <a:avLst/>
          </a:prstGeom>
        </p:spPr>
        <p:txBody>
          <a:bodyPr lIns="0" tIns="0" rIns="0" bIns="0" rtlCol="0" anchor="t">
            <a:spAutoFit/>
          </a:bodyPr>
          <a:lstStyle/>
          <a:p>
            <a:pPr>
              <a:lnSpc>
                <a:spcPts val="7560"/>
              </a:lnSpc>
            </a:pPr>
            <a:r>
              <a:rPr lang="en-US" sz="7000">
                <a:solidFill>
                  <a:srgbClr val="FF3A21"/>
                </a:solidFill>
                <a:latin typeface="Bernoru Expanded"/>
              </a:rPr>
              <a:t>MANFAAT</a:t>
            </a:r>
          </a:p>
        </p:txBody>
      </p:sp>
      <p:grpSp>
        <p:nvGrpSpPr>
          <p:cNvPr id="6" name="Group 6"/>
          <p:cNvGrpSpPr/>
          <p:nvPr/>
        </p:nvGrpSpPr>
        <p:grpSpPr>
          <a:xfrm>
            <a:off x="10080650" y="2497088"/>
            <a:ext cx="7178650" cy="1568183"/>
            <a:chOff x="0" y="0"/>
            <a:chExt cx="9571534" cy="2090910"/>
          </a:xfrm>
        </p:grpSpPr>
        <p:sp>
          <p:nvSpPr>
            <p:cNvPr id="7" name="TextBox 7"/>
            <p:cNvSpPr txBox="1"/>
            <p:nvPr/>
          </p:nvSpPr>
          <p:spPr>
            <a:xfrm>
              <a:off x="0" y="95250"/>
              <a:ext cx="9571534" cy="668782"/>
            </a:xfrm>
            <a:prstGeom prst="rect">
              <a:avLst/>
            </a:prstGeom>
          </p:spPr>
          <p:txBody>
            <a:bodyPr lIns="0" tIns="0" rIns="0" bIns="0" rtlCol="0" anchor="t">
              <a:spAutoFit/>
            </a:bodyPr>
            <a:lstStyle/>
            <a:p>
              <a:pPr>
                <a:lnSpc>
                  <a:spcPts val="3647"/>
                </a:lnSpc>
              </a:pPr>
              <a:endParaRPr/>
            </a:p>
          </p:txBody>
        </p:sp>
        <p:sp>
          <p:nvSpPr>
            <p:cNvPr id="8" name="TextBox 8"/>
            <p:cNvSpPr txBox="1"/>
            <p:nvPr/>
          </p:nvSpPr>
          <p:spPr>
            <a:xfrm rot="17453">
              <a:off x="7018" y="928089"/>
              <a:ext cx="9561857" cy="1138555"/>
            </a:xfrm>
            <a:prstGeom prst="rect">
              <a:avLst/>
            </a:prstGeom>
          </p:spPr>
          <p:txBody>
            <a:bodyPr lIns="0" tIns="0" rIns="0" bIns="0" rtlCol="0" anchor="t">
              <a:spAutoFit/>
            </a:bodyPr>
            <a:lstStyle/>
            <a:p>
              <a:pPr algn="just">
                <a:lnSpc>
                  <a:spcPts val="3599"/>
                </a:lnSpc>
              </a:pPr>
              <a:r>
                <a:rPr lang="en-US" sz="2399">
                  <a:solidFill>
                    <a:srgbClr val="000000"/>
                  </a:solidFill>
                  <a:latin typeface="Open Sauce"/>
                </a:rPr>
                <a:t>Meningkatkan kesadaran akan bahayanya kepemilikan senjata api dan dampak buruknya.</a:t>
              </a:r>
            </a:p>
          </p:txBody>
        </p:sp>
      </p:grpSp>
      <p:grpSp>
        <p:nvGrpSpPr>
          <p:cNvPr id="9" name="Group 9"/>
          <p:cNvGrpSpPr/>
          <p:nvPr/>
        </p:nvGrpSpPr>
        <p:grpSpPr>
          <a:xfrm>
            <a:off x="10080650" y="4870244"/>
            <a:ext cx="7179119" cy="2015855"/>
            <a:chOff x="0" y="0"/>
            <a:chExt cx="9572159" cy="2687806"/>
          </a:xfrm>
        </p:grpSpPr>
        <p:sp>
          <p:nvSpPr>
            <p:cNvPr id="10" name="TextBox 10"/>
            <p:cNvSpPr txBox="1"/>
            <p:nvPr/>
          </p:nvSpPr>
          <p:spPr>
            <a:xfrm>
              <a:off x="0" y="95250"/>
              <a:ext cx="9571534" cy="668782"/>
            </a:xfrm>
            <a:prstGeom prst="rect">
              <a:avLst/>
            </a:prstGeom>
          </p:spPr>
          <p:txBody>
            <a:bodyPr lIns="0" tIns="0" rIns="0" bIns="0" rtlCol="0" anchor="t">
              <a:spAutoFit/>
            </a:bodyPr>
            <a:lstStyle/>
            <a:p>
              <a:pPr>
                <a:lnSpc>
                  <a:spcPts val="3647"/>
                </a:lnSpc>
              </a:pPr>
              <a:endParaRPr/>
            </a:p>
          </p:txBody>
        </p:sp>
        <p:sp>
          <p:nvSpPr>
            <p:cNvPr id="11" name="TextBox 11"/>
            <p:cNvSpPr txBox="1"/>
            <p:nvPr/>
          </p:nvSpPr>
          <p:spPr>
            <a:xfrm rot="17453">
              <a:off x="6128" y="928089"/>
              <a:ext cx="9561857" cy="1735455"/>
            </a:xfrm>
            <a:prstGeom prst="rect">
              <a:avLst/>
            </a:prstGeom>
          </p:spPr>
          <p:txBody>
            <a:bodyPr lIns="0" tIns="0" rIns="0" bIns="0" rtlCol="0" anchor="t">
              <a:spAutoFit/>
            </a:bodyPr>
            <a:lstStyle/>
            <a:p>
              <a:pPr algn="just">
                <a:lnSpc>
                  <a:spcPts val="3599"/>
                </a:lnSpc>
              </a:pPr>
              <a:r>
                <a:rPr lang="en-US" sz="2399">
                  <a:solidFill>
                    <a:srgbClr val="000000"/>
                  </a:solidFill>
                  <a:latin typeface="Open Sauce"/>
                </a:rPr>
                <a:t>Mengetahui ketat dan longgarnya aturan mengenai kepemilikan dan penggunaan senjata api di setiap negara bagian.</a:t>
              </a:r>
            </a:p>
          </p:txBody>
        </p:sp>
      </p:grpSp>
      <p:sp>
        <p:nvSpPr>
          <p:cNvPr id="12" name="TextBox 12"/>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
        <p:nvSpPr>
          <p:cNvPr id="13" name="AutoShape 13"/>
          <p:cNvSpPr/>
          <p:nvPr/>
        </p:nvSpPr>
        <p:spPr>
          <a:xfrm>
            <a:off x="9329920" y="3342515"/>
            <a:ext cx="389763" cy="407449"/>
          </a:xfrm>
          <a:prstGeom prst="rect">
            <a:avLst/>
          </a:prstGeom>
          <a:solidFill>
            <a:srgbClr val="FF3A21"/>
          </a:solidFill>
        </p:spPr>
      </p:sp>
      <p:sp>
        <p:nvSpPr>
          <p:cNvPr id="14" name="AutoShape 14"/>
          <p:cNvSpPr/>
          <p:nvPr/>
        </p:nvSpPr>
        <p:spPr>
          <a:xfrm>
            <a:off x="9329920" y="5985311"/>
            <a:ext cx="389763" cy="407449"/>
          </a:xfrm>
          <a:prstGeom prst="rect">
            <a:avLst/>
          </a:prstGeom>
          <a:solidFill>
            <a:srgbClr val="FF3A21"/>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347149" y="2240704"/>
            <a:ext cx="964922" cy="1015474"/>
          </a:xfrm>
          <a:prstGeom prst="rect">
            <a:avLst/>
          </a:prstGeom>
          <a:solidFill>
            <a:srgbClr val="FF3A21"/>
          </a:solidFill>
        </p:spPr>
      </p:sp>
      <p:pic>
        <p:nvPicPr>
          <p:cNvPr id="3" name="Picture 3"/>
          <p:cNvPicPr>
            <a:picLocks noChangeAspect="1"/>
          </p:cNvPicPr>
          <p:nvPr/>
        </p:nvPicPr>
        <p:blipFill>
          <a:blip r:embed="rId2"/>
          <a:srcRect l="4365" r="4365"/>
          <a:stretch>
            <a:fillRect/>
          </a:stretch>
        </p:blipFill>
        <p:spPr>
          <a:xfrm>
            <a:off x="11982575" y="0"/>
            <a:ext cx="5276725" cy="7708618"/>
          </a:xfrm>
          <a:prstGeom prst="rect">
            <a:avLst/>
          </a:prstGeom>
        </p:spPr>
      </p:pic>
      <p:sp>
        <p:nvSpPr>
          <p:cNvPr id="4" name="AutoShape 4"/>
          <p:cNvSpPr/>
          <p:nvPr/>
        </p:nvSpPr>
        <p:spPr>
          <a:xfrm>
            <a:off x="1028700" y="9003342"/>
            <a:ext cx="16230600" cy="0"/>
          </a:xfrm>
          <a:prstGeom prst="line">
            <a:avLst/>
          </a:prstGeom>
          <a:ln w="19050" cap="flat">
            <a:solidFill>
              <a:srgbClr val="FF3A21"/>
            </a:solidFill>
            <a:prstDash val="solid"/>
            <a:headEnd type="none" w="sm" len="sm"/>
            <a:tailEnd type="none" w="sm" len="sm"/>
          </a:ln>
        </p:spPr>
      </p:sp>
      <p:grpSp>
        <p:nvGrpSpPr>
          <p:cNvPr id="5" name="Group 5"/>
          <p:cNvGrpSpPr/>
          <p:nvPr/>
        </p:nvGrpSpPr>
        <p:grpSpPr>
          <a:xfrm>
            <a:off x="1020823" y="3838736"/>
            <a:ext cx="10656046" cy="1905372"/>
            <a:chOff x="0" y="0"/>
            <a:chExt cx="14208062" cy="2540496"/>
          </a:xfrm>
        </p:grpSpPr>
        <p:sp>
          <p:nvSpPr>
            <p:cNvPr id="6" name="TextBox 6"/>
            <p:cNvSpPr txBox="1"/>
            <p:nvPr/>
          </p:nvSpPr>
          <p:spPr>
            <a:xfrm>
              <a:off x="0" y="1194931"/>
              <a:ext cx="14208062" cy="1345565"/>
            </a:xfrm>
            <a:prstGeom prst="rect">
              <a:avLst/>
            </a:prstGeom>
          </p:spPr>
          <p:txBody>
            <a:bodyPr lIns="0" tIns="0" rIns="0" bIns="0" rtlCol="0" anchor="t">
              <a:spAutoFit/>
            </a:bodyPr>
            <a:lstStyle/>
            <a:p>
              <a:pPr>
                <a:lnSpc>
                  <a:spcPts val="7560"/>
                </a:lnSpc>
              </a:pPr>
              <a:r>
                <a:rPr lang="en-US" sz="7000">
                  <a:solidFill>
                    <a:srgbClr val="FF3A21"/>
                  </a:solidFill>
                  <a:latin typeface="Bernoru Expanded"/>
                </a:rPr>
                <a:t>BODY</a:t>
              </a:r>
            </a:p>
          </p:txBody>
        </p:sp>
        <p:sp>
          <p:nvSpPr>
            <p:cNvPr id="7" name="TextBox 7"/>
            <p:cNvSpPr txBox="1"/>
            <p:nvPr/>
          </p:nvSpPr>
          <p:spPr>
            <a:xfrm>
              <a:off x="0" y="104775"/>
              <a:ext cx="14208062" cy="797772"/>
            </a:xfrm>
            <a:prstGeom prst="rect">
              <a:avLst/>
            </a:prstGeom>
          </p:spPr>
          <p:txBody>
            <a:bodyPr lIns="0" tIns="0" rIns="0" bIns="0" rtlCol="0" anchor="t">
              <a:spAutoFit/>
            </a:bodyPr>
            <a:lstStyle/>
            <a:p>
              <a:pPr>
                <a:lnSpc>
                  <a:spcPts val="4320"/>
                </a:lnSpc>
              </a:pPr>
              <a:r>
                <a:rPr lang="en-US" sz="4500">
                  <a:solidFill>
                    <a:srgbClr val="FF7441"/>
                  </a:solidFill>
                  <a:latin typeface="Open Sans Extra Bold"/>
                </a:rPr>
                <a:t>SECTION 02:</a:t>
              </a:r>
            </a:p>
          </p:txBody>
        </p:sp>
      </p:grpSp>
      <p:sp>
        <p:nvSpPr>
          <p:cNvPr id="8" name="TextBox 8"/>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9159577"/>
            <a:ext cx="406022" cy="4060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FF7"/>
        </a:solidFill>
        <a:effectLst/>
      </p:bgPr>
    </p:bg>
    <p:spTree>
      <p:nvGrpSpPr>
        <p:cNvPr id="1" name=""/>
        <p:cNvGrpSpPr/>
        <p:nvPr/>
      </p:nvGrpSpPr>
      <p:grpSpPr>
        <a:xfrm>
          <a:off x="0" y="0"/>
          <a:ext cx="0" cy="0"/>
          <a:chOff x="0" y="0"/>
          <a:chExt cx="0" cy="0"/>
        </a:xfrm>
      </p:grpSpPr>
      <p:sp>
        <p:nvSpPr>
          <p:cNvPr id="2" name="AutoShape 2"/>
          <p:cNvSpPr/>
          <p:nvPr/>
        </p:nvSpPr>
        <p:spPr>
          <a:xfrm>
            <a:off x="-552306" y="1028700"/>
            <a:ext cx="1216672" cy="1086030"/>
          </a:xfrm>
          <a:prstGeom prst="rect">
            <a:avLst/>
          </a:prstGeom>
          <a:solidFill>
            <a:srgbClr val="FF3A21"/>
          </a:solidFill>
        </p:spPr>
      </p:sp>
      <p:sp>
        <p:nvSpPr>
          <p:cNvPr id="3" name="AutoShape 3"/>
          <p:cNvSpPr/>
          <p:nvPr/>
        </p:nvSpPr>
        <p:spPr>
          <a:xfrm>
            <a:off x="-552306" y="1028700"/>
            <a:ext cx="1216672" cy="1086030"/>
          </a:xfrm>
          <a:prstGeom prst="rect">
            <a:avLst/>
          </a:prstGeom>
          <a:solidFill>
            <a:srgbClr val="FF3A21"/>
          </a:solidFill>
        </p:spPr>
      </p:sp>
      <p:sp>
        <p:nvSpPr>
          <p:cNvPr id="4" name="AutoShape 4"/>
          <p:cNvSpPr/>
          <p:nvPr/>
        </p:nvSpPr>
        <p:spPr>
          <a:xfrm>
            <a:off x="1028700" y="8945615"/>
            <a:ext cx="16230600" cy="0"/>
          </a:xfrm>
          <a:prstGeom prst="line">
            <a:avLst/>
          </a:prstGeom>
          <a:ln w="19050" cap="flat">
            <a:solidFill>
              <a:srgbClr val="FF3A21"/>
            </a:solidFill>
            <a:prstDash val="solid"/>
            <a:headEnd type="none" w="sm" len="sm"/>
            <a:tailEnd type="none" w="sm" len="sm"/>
          </a:ln>
        </p:spPr>
      </p:sp>
      <p:sp>
        <p:nvSpPr>
          <p:cNvPr id="5" name="AutoShape 5"/>
          <p:cNvSpPr/>
          <p:nvPr/>
        </p:nvSpPr>
        <p:spPr>
          <a:xfrm rot="-5400000">
            <a:off x="658102" y="4982842"/>
            <a:ext cx="2945253" cy="0"/>
          </a:xfrm>
          <a:prstGeom prst="line">
            <a:avLst/>
          </a:prstGeom>
          <a:ln w="19050" cap="flat">
            <a:solidFill>
              <a:srgbClr val="FF3A21"/>
            </a:solidFill>
            <a:prstDash val="solid"/>
            <a:headEnd type="none" w="sm" len="sm"/>
            <a:tailEnd type="none" w="sm" len="sm"/>
          </a:ln>
        </p:spPr>
      </p:sp>
      <p:sp>
        <p:nvSpPr>
          <p:cNvPr id="6" name="AutoShape 6"/>
          <p:cNvSpPr/>
          <p:nvPr/>
        </p:nvSpPr>
        <p:spPr>
          <a:xfrm rot="-5400000">
            <a:off x="6606998" y="4982842"/>
            <a:ext cx="2945253" cy="0"/>
          </a:xfrm>
          <a:prstGeom prst="line">
            <a:avLst/>
          </a:prstGeom>
          <a:ln w="19050" cap="flat">
            <a:solidFill>
              <a:srgbClr val="FF3A21"/>
            </a:solidFill>
            <a:prstDash val="solid"/>
            <a:headEnd type="none" w="sm" len="sm"/>
            <a:tailEnd type="none" w="sm" len="sm"/>
          </a:ln>
        </p:spPr>
      </p:sp>
      <p:sp>
        <p:nvSpPr>
          <p:cNvPr id="7" name="AutoShape 7"/>
          <p:cNvSpPr/>
          <p:nvPr/>
        </p:nvSpPr>
        <p:spPr>
          <a:xfrm rot="-5400000">
            <a:off x="12555895" y="4982842"/>
            <a:ext cx="2945253" cy="0"/>
          </a:xfrm>
          <a:prstGeom prst="line">
            <a:avLst/>
          </a:prstGeom>
          <a:ln w="19050" cap="flat">
            <a:solidFill>
              <a:srgbClr val="FF3A21"/>
            </a:solidFill>
            <a:prstDash val="solid"/>
            <a:headEnd type="none" w="sm" len="sm"/>
            <a:tailEnd type="none" w="sm" len="sm"/>
          </a:ln>
        </p:spPr>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69145" y="3958586"/>
            <a:ext cx="1614099" cy="1614099"/>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21112" y="4132726"/>
            <a:ext cx="1943922" cy="1512818"/>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18041" y="3958586"/>
            <a:ext cx="1581817" cy="1614099"/>
          </a:xfrm>
          <a:prstGeom prst="rect">
            <a:avLst/>
          </a:prstGeom>
        </p:spPr>
      </p:pic>
      <p:sp>
        <p:nvSpPr>
          <p:cNvPr id="11" name="TextBox 11"/>
          <p:cNvSpPr txBox="1"/>
          <p:nvPr/>
        </p:nvSpPr>
        <p:spPr>
          <a:xfrm>
            <a:off x="1028700" y="1184048"/>
            <a:ext cx="16230600" cy="918210"/>
          </a:xfrm>
          <a:prstGeom prst="rect">
            <a:avLst/>
          </a:prstGeom>
        </p:spPr>
        <p:txBody>
          <a:bodyPr lIns="0" tIns="0" rIns="0" bIns="0" rtlCol="0" anchor="t">
            <a:spAutoFit/>
          </a:bodyPr>
          <a:lstStyle/>
          <a:p>
            <a:pPr>
              <a:lnSpc>
                <a:spcPts val="6720"/>
              </a:lnSpc>
            </a:pPr>
            <a:r>
              <a:rPr lang="en-US" sz="7000">
                <a:solidFill>
                  <a:srgbClr val="FF3A21"/>
                </a:solidFill>
                <a:latin typeface="Bernoru Expanded"/>
              </a:rPr>
              <a:t>METODOLOGI</a:t>
            </a:r>
          </a:p>
        </p:txBody>
      </p:sp>
      <p:sp>
        <p:nvSpPr>
          <p:cNvPr id="12" name="TextBox 12"/>
          <p:cNvSpPr txBox="1"/>
          <p:nvPr/>
        </p:nvSpPr>
        <p:spPr>
          <a:xfrm rot="17453">
            <a:off x="1021490" y="9157907"/>
            <a:ext cx="1237383" cy="331470"/>
          </a:xfrm>
          <a:prstGeom prst="rect">
            <a:avLst/>
          </a:prstGeom>
        </p:spPr>
        <p:txBody>
          <a:bodyPr lIns="0" tIns="0" rIns="0" bIns="0" rtlCol="0" anchor="t">
            <a:spAutoFit/>
          </a:bodyPr>
          <a:lstStyle/>
          <a:p>
            <a:pPr>
              <a:lnSpc>
                <a:spcPts val="2700"/>
              </a:lnSpc>
            </a:pPr>
            <a:r>
              <a:rPr lang="en-US" sz="1800">
                <a:solidFill>
                  <a:srgbClr val="FF7441"/>
                </a:solidFill>
                <a:latin typeface="Open Sauce Bold"/>
              </a:rPr>
              <a:t>09</a:t>
            </a:r>
          </a:p>
        </p:txBody>
      </p:sp>
      <p:sp>
        <p:nvSpPr>
          <p:cNvPr id="13" name="TextBox 13"/>
          <p:cNvSpPr txBox="1"/>
          <p:nvPr/>
        </p:nvSpPr>
        <p:spPr>
          <a:xfrm>
            <a:off x="1028700" y="4444921"/>
            <a:ext cx="865011" cy="698579"/>
          </a:xfrm>
          <a:prstGeom prst="rect">
            <a:avLst/>
          </a:prstGeom>
        </p:spPr>
        <p:txBody>
          <a:bodyPr lIns="0" tIns="0" rIns="0" bIns="0" rtlCol="0" anchor="t">
            <a:spAutoFit/>
          </a:bodyPr>
          <a:lstStyle/>
          <a:p>
            <a:pPr algn="ctr">
              <a:lnSpc>
                <a:spcPts val="5394"/>
              </a:lnSpc>
            </a:pPr>
            <a:r>
              <a:rPr lang="en-US" sz="4994" spc="-234">
                <a:solidFill>
                  <a:srgbClr val="FF3A21"/>
                </a:solidFill>
                <a:latin typeface="Open Sauce SemiBold"/>
              </a:rPr>
              <a:t>01</a:t>
            </a:r>
          </a:p>
        </p:txBody>
      </p:sp>
      <p:sp>
        <p:nvSpPr>
          <p:cNvPr id="14" name="TextBox 14"/>
          <p:cNvSpPr txBox="1"/>
          <p:nvPr/>
        </p:nvSpPr>
        <p:spPr>
          <a:xfrm>
            <a:off x="6977597" y="4444921"/>
            <a:ext cx="865011" cy="698579"/>
          </a:xfrm>
          <a:prstGeom prst="rect">
            <a:avLst/>
          </a:prstGeom>
        </p:spPr>
        <p:txBody>
          <a:bodyPr lIns="0" tIns="0" rIns="0" bIns="0" rtlCol="0" anchor="t">
            <a:spAutoFit/>
          </a:bodyPr>
          <a:lstStyle/>
          <a:p>
            <a:pPr algn="ctr">
              <a:lnSpc>
                <a:spcPts val="5394"/>
              </a:lnSpc>
            </a:pPr>
            <a:r>
              <a:rPr lang="en-US" sz="4994" spc="-234">
                <a:solidFill>
                  <a:srgbClr val="FF3A21"/>
                </a:solidFill>
                <a:latin typeface="Open Sauce SemiBold"/>
              </a:rPr>
              <a:t>02</a:t>
            </a:r>
          </a:p>
        </p:txBody>
      </p:sp>
      <p:sp>
        <p:nvSpPr>
          <p:cNvPr id="15" name="TextBox 15"/>
          <p:cNvSpPr txBox="1"/>
          <p:nvPr/>
        </p:nvSpPr>
        <p:spPr>
          <a:xfrm>
            <a:off x="12926493" y="4292758"/>
            <a:ext cx="865011" cy="698579"/>
          </a:xfrm>
          <a:prstGeom prst="rect">
            <a:avLst/>
          </a:prstGeom>
        </p:spPr>
        <p:txBody>
          <a:bodyPr lIns="0" tIns="0" rIns="0" bIns="0" rtlCol="0" anchor="t">
            <a:spAutoFit/>
          </a:bodyPr>
          <a:lstStyle/>
          <a:p>
            <a:pPr algn="ctr">
              <a:lnSpc>
                <a:spcPts val="5394"/>
              </a:lnSpc>
            </a:pPr>
            <a:r>
              <a:rPr lang="en-US" sz="4994" spc="-234">
                <a:solidFill>
                  <a:srgbClr val="FF3A21"/>
                </a:solidFill>
                <a:latin typeface="Open Sauce SemiBold"/>
              </a:rPr>
              <a:t>03</a:t>
            </a:r>
          </a:p>
        </p:txBody>
      </p:sp>
      <p:sp>
        <p:nvSpPr>
          <p:cNvPr id="16" name="TextBox 16"/>
          <p:cNvSpPr txBox="1"/>
          <p:nvPr/>
        </p:nvSpPr>
        <p:spPr>
          <a:xfrm>
            <a:off x="2441501" y="3537761"/>
            <a:ext cx="2920006" cy="277714"/>
          </a:xfrm>
          <a:prstGeom prst="rect">
            <a:avLst/>
          </a:prstGeom>
        </p:spPr>
        <p:txBody>
          <a:bodyPr lIns="0" tIns="0" rIns="0" bIns="0" rtlCol="0" anchor="t">
            <a:spAutoFit/>
          </a:bodyPr>
          <a:lstStyle/>
          <a:p>
            <a:pPr>
              <a:lnSpc>
                <a:spcPts val="2158"/>
              </a:lnSpc>
            </a:pPr>
            <a:r>
              <a:rPr lang="en-US" sz="1962">
                <a:solidFill>
                  <a:srgbClr val="FF3A21"/>
                </a:solidFill>
                <a:latin typeface="Open Sauce SemiBold Bold"/>
              </a:rPr>
              <a:t>DATASET 1</a:t>
            </a:r>
          </a:p>
        </p:txBody>
      </p:sp>
      <p:sp>
        <p:nvSpPr>
          <p:cNvPr id="17" name="TextBox 17"/>
          <p:cNvSpPr txBox="1"/>
          <p:nvPr/>
        </p:nvSpPr>
        <p:spPr>
          <a:xfrm rot="17453">
            <a:off x="2448734" y="5780165"/>
            <a:ext cx="3664596" cy="871204"/>
          </a:xfrm>
          <a:prstGeom prst="rect">
            <a:avLst/>
          </a:prstGeom>
        </p:spPr>
        <p:txBody>
          <a:bodyPr lIns="0" tIns="0" rIns="0" bIns="0" rtlCol="0" anchor="t">
            <a:spAutoFit/>
          </a:bodyPr>
          <a:lstStyle/>
          <a:p>
            <a:pPr>
              <a:lnSpc>
                <a:spcPts val="3575"/>
              </a:lnSpc>
            </a:pPr>
            <a:r>
              <a:rPr lang="en-US" sz="2383">
                <a:solidFill>
                  <a:srgbClr val="000000"/>
                </a:solidFill>
                <a:latin typeface="Open Sauce"/>
              </a:rPr>
              <a:t>Mass Shooting in United States (2018 - 2022).</a:t>
            </a:r>
          </a:p>
        </p:txBody>
      </p:sp>
      <p:sp>
        <p:nvSpPr>
          <p:cNvPr id="18" name="TextBox 18"/>
          <p:cNvSpPr txBox="1"/>
          <p:nvPr/>
        </p:nvSpPr>
        <p:spPr>
          <a:xfrm>
            <a:off x="8390398" y="3537761"/>
            <a:ext cx="2920006" cy="277714"/>
          </a:xfrm>
          <a:prstGeom prst="rect">
            <a:avLst/>
          </a:prstGeom>
        </p:spPr>
        <p:txBody>
          <a:bodyPr lIns="0" tIns="0" rIns="0" bIns="0" rtlCol="0" anchor="t">
            <a:spAutoFit/>
          </a:bodyPr>
          <a:lstStyle/>
          <a:p>
            <a:pPr>
              <a:lnSpc>
                <a:spcPts val="2158"/>
              </a:lnSpc>
            </a:pPr>
            <a:r>
              <a:rPr lang="en-US" sz="1962">
                <a:solidFill>
                  <a:srgbClr val="FF3A21"/>
                </a:solidFill>
                <a:latin typeface="Open Sauce SemiBold Bold"/>
              </a:rPr>
              <a:t>DATASET 2</a:t>
            </a:r>
          </a:p>
        </p:txBody>
      </p:sp>
      <p:sp>
        <p:nvSpPr>
          <p:cNvPr id="19" name="TextBox 19"/>
          <p:cNvSpPr txBox="1"/>
          <p:nvPr/>
        </p:nvSpPr>
        <p:spPr>
          <a:xfrm rot="17453">
            <a:off x="8391436" y="5780620"/>
            <a:ext cx="3843792" cy="871204"/>
          </a:xfrm>
          <a:prstGeom prst="rect">
            <a:avLst/>
          </a:prstGeom>
        </p:spPr>
        <p:txBody>
          <a:bodyPr lIns="0" tIns="0" rIns="0" bIns="0" rtlCol="0" anchor="t">
            <a:spAutoFit/>
          </a:bodyPr>
          <a:lstStyle/>
          <a:p>
            <a:pPr>
              <a:lnSpc>
                <a:spcPts val="3575"/>
              </a:lnSpc>
            </a:pPr>
            <a:r>
              <a:rPr lang="en-US" sz="2383">
                <a:solidFill>
                  <a:srgbClr val="000000"/>
                </a:solidFill>
                <a:latin typeface="Open Sauce"/>
              </a:rPr>
              <a:t>Firearms Provisions in US States</a:t>
            </a:r>
          </a:p>
        </p:txBody>
      </p:sp>
      <p:sp>
        <p:nvSpPr>
          <p:cNvPr id="20" name="TextBox 20"/>
          <p:cNvSpPr txBox="1"/>
          <p:nvPr/>
        </p:nvSpPr>
        <p:spPr>
          <a:xfrm>
            <a:off x="14339294" y="3537761"/>
            <a:ext cx="2920006" cy="277714"/>
          </a:xfrm>
          <a:prstGeom prst="rect">
            <a:avLst/>
          </a:prstGeom>
        </p:spPr>
        <p:txBody>
          <a:bodyPr lIns="0" tIns="0" rIns="0" bIns="0" rtlCol="0" anchor="t">
            <a:spAutoFit/>
          </a:bodyPr>
          <a:lstStyle/>
          <a:p>
            <a:pPr>
              <a:lnSpc>
                <a:spcPts val="2158"/>
              </a:lnSpc>
            </a:pPr>
            <a:r>
              <a:rPr lang="en-US" sz="1962">
                <a:solidFill>
                  <a:srgbClr val="FF3A21"/>
                </a:solidFill>
                <a:latin typeface="Open Sauce SemiBold Bold"/>
              </a:rPr>
              <a:t>TOOLS</a:t>
            </a:r>
          </a:p>
        </p:txBody>
      </p:sp>
      <p:sp>
        <p:nvSpPr>
          <p:cNvPr id="21" name="TextBox 21"/>
          <p:cNvSpPr txBox="1"/>
          <p:nvPr/>
        </p:nvSpPr>
        <p:spPr>
          <a:xfrm rot="17453">
            <a:off x="14347668" y="5778254"/>
            <a:ext cx="2910745" cy="423529"/>
          </a:xfrm>
          <a:prstGeom prst="rect">
            <a:avLst/>
          </a:prstGeom>
        </p:spPr>
        <p:txBody>
          <a:bodyPr lIns="0" tIns="0" rIns="0" bIns="0" rtlCol="0" anchor="t">
            <a:spAutoFit/>
          </a:bodyPr>
          <a:lstStyle/>
          <a:p>
            <a:pPr>
              <a:lnSpc>
                <a:spcPts val="3575"/>
              </a:lnSpc>
            </a:pPr>
            <a:r>
              <a:rPr lang="en-US" sz="2383">
                <a:solidFill>
                  <a:srgbClr val="000000"/>
                </a:solidFill>
                <a:latin typeface="Open Sauce"/>
              </a:rPr>
              <a:t>Google Colab</a:t>
            </a:r>
          </a:p>
        </p:txBody>
      </p:sp>
      <p:sp>
        <p:nvSpPr>
          <p:cNvPr id="22" name="TextBox 22"/>
          <p:cNvSpPr txBox="1"/>
          <p:nvPr/>
        </p:nvSpPr>
        <p:spPr>
          <a:xfrm rot="17453">
            <a:off x="11102159" y="9170394"/>
            <a:ext cx="6156484" cy="331470"/>
          </a:xfrm>
          <a:prstGeom prst="rect">
            <a:avLst/>
          </a:prstGeom>
        </p:spPr>
        <p:txBody>
          <a:bodyPr lIns="0" tIns="0" rIns="0" bIns="0" rtlCol="0" anchor="t">
            <a:spAutoFit/>
          </a:bodyPr>
          <a:lstStyle/>
          <a:p>
            <a:pPr algn="r">
              <a:lnSpc>
                <a:spcPts val="2700"/>
              </a:lnSpc>
            </a:pPr>
            <a:r>
              <a:rPr lang="en-US" sz="1800">
                <a:solidFill>
                  <a:srgbClr val="FF7441"/>
                </a:solidFill>
                <a:latin typeface="Open Sauce"/>
              </a:rPr>
              <a:t>Mass Shootings in United States (2018-2022) Analytics</a:t>
            </a:r>
            <a:r>
              <a:rPr lang="en-US" sz="1800">
                <a:solidFill>
                  <a:srgbClr val="FF7441"/>
                </a:solidFill>
                <a:latin typeface="Arimo"/>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933</Words>
  <Application>Microsoft Office PowerPoint</Application>
  <PresentationFormat>Custom</PresentationFormat>
  <Paragraphs>173</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Open Sauce</vt:lpstr>
      <vt:lpstr>Open Sauce SemiBold</vt:lpstr>
      <vt:lpstr>Open Sans Light</vt:lpstr>
      <vt:lpstr>Arial</vt:lpstr>
      <vt:lpstr>Open Sauce SemiBold Bold</vt:lpstr>
      <vt:lpstr>Open Sans Extra Bold</vt:lpstr>
      <vt:lpstr>Arimo</vt:lpstr>
      <vt:lpstr>Calibri</vt:lpstr>
      <vt:lpstr>Open Sauce Bold</vt:lpstr>
      <vt:lpstr>Bernoru Expanded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Big Data</dc:title>
  <cp:lastModifiedBy>YULIUS OBI</cp:lastModifiedBy>
  <cp:revision>3</cp:revision>
  <dcterms:created xsi:type="dcterms:W3CDTF">2006-08-16T00:00:00Z</dcterms:created>
  <dcterms:modified xsi:type="dcterms:W3CDTF">2022-06-16T11:25:55Z</dcterms:modified>
  <dc:identifier>DAFDwpO91N0</dc:identifier>
</cp:coreProperties>
</file>